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679" r:id="rId2"/>
  </p:sldMasterIdLst>
  <p:notesMasterIdLst>
    <p:notesMasterId r:id="rId39"/>
  </p:notesMasterIdLst>
  <p:sldIdLst>
    <p:sldId id="256" r:id="rId3"/>
    <p:sldId id="297" r:id="rId4"/>
    <p:sldId id="300" r:id="rId5"/>
    <p:sldId id="285" r:id="rId6"/>
    <p:sldId id="323" r:id="rId7"/>
    <p:sldId id="298" r:id="rId8"/>
    <p:sldId id="293" r:id="rId9"/>
    <p:sldId id="299" r:id="rId10"/>
    <p:sldId id="287" r:id="rId11"/>
    <p:sldId id="291" r:id="rId12"/>
    <p:sldId id="324" r:id="rId13"/>
    <p:sldId id="292" r:id="rId14"/>
    <p:sldId id="325" r:id="rId15"/>
    <p:sldId id="295" r:id="rId16"/>
    <p:sldId id="296" r:id="rId17"/>
    <p:sldId id="301" r:id="rId18"/>
    <p:sldId id="304" r:id="rId19"/>
    <p:sldId id="305" r:id="rId20"/>
    <p:sldId id="306" r:id="rId21"/>
    <p:sldId id="308" r:id="rId22"/>
    <p:sldId id="311" r:id="rId23"/>
    <p:sldId id="302" r:id="rId24"/>
    <p:sldId id="320" r:id="rId25"/>
    <p:sldId id="321" r:id="rId26"/>
    <p:sldId id="317" r:id="rId27"/>
    <p:sldId id="316" r:id="rId28"/>
    <p:sldId id="322" r:id="rId29"/>
    <p:sldId id="327" r:id="rId30"/>
    <p:sldId id="328" r:id="rId31"/>
    <p:sldId id="303" r:id="rId32"/>
    <p:sldId id="310" r:id="rId33"/>
    <p:sldId id="312" r:id="rId34"/>
    <p:sldId id="330" r:id="rId35"/>
    <p:sldId id="332" r:id="rId36"/>
    <p:sldId id="333" r:id="rId37"/>
    <p:sldId id="278" r:id="rId3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FFC00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C268FD-F430-43C1-ADBD-1D78542435D0}" v="200" dt="2018-12-20T15:13:49.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11" autoAdjust="0"/>
  </p:normalViewPr>
  <p:slideViewPr>
    <p:cSldViewPr snapToGrid="0">
      <p:cViewPr varScale="1">
        <p:scale>
          <a:sx n="80" d="100"/>
          <a:sy n="80" d="100"/>
        </p:scale>
        <p:origin x="754" y="62"/>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碩太" userId="7cae0a9e-1900-4f19-bbfb-281a74ae553d" providerId="ADAL" clId="{7F7F2468-558E-49EF-9198-50CF25120802}"/>
    <pc:docChg chg="custSel delSld modSld">
      <pc:chgData name="李碩太" userId="7cae0a9e-1900-4f19-bbfb-281a74ae553d" providerId="ADAL" clId="{7F7F2468-558E-49EF-9198-50CF25120802}" dt="2018-12-14T05:12:55.227" v="56"/>
      <pc:docMkLst>
        <pc:docMk/>
      </pc:docMkLst>
      <pc:sldChg chg="modAnim">
        <pc:chgData name="李碩太" userId="7cae0a9e-1900-4f19-bbfb-281a74ae553d" providerId="ADAL" clId="{7F7F2468-558E-49EF-9198-50CF25120802}" dt="2018-12-14T05:10:19.643" v="38"/>
        <pc:sldMkLst>
          <pc:docMk/>
          <pc:sldMk cId="897961604" sldId="285"/>
        </pc:sldMkLst>
      </pc:sldChg>
      <pc:sldChg chg="addSp delSp modSp delAnim modAnim">
        <pc:chgData name="李碩太" userId="7cae0a9e-1900-4f19-bbfb-281a74ae553d" providerId="ADAL" clId="{7F7F2468-558E-49EF-9198-50CF25120802}" dt="2018-12-14T05:12:55.227" v="56"/>
        <pc:sldMkLst>
          <pc:docMk/>
          <pc:sldMk cId="2446536227" sldId="298"/>
        </pc:sldMkLst>
        <pc:grpChg chg="add del mod">
          <ac:chgData name="李碩太" userId="7cae0a9e-1900-4f19-bbfb-281a74ae553d" providerId="ADAL" clId="{7F7F2468-558E-49EF-9198-50CF25120802}" dt="2018-12-14T05:12:12.500" v="52" actId="478"/>
          <ac:grpSpMkLst>
            <pc:docMk/>
            <pc:sldMk cId="2446536227" sldId="298"/>
            <ac:grpSpMk id="6" creationId="{CB2D3DCF-2BEF-4475-BCF9-F9EB7598FE9F}"/>
          </ac:grpSpMkLst>
        </pc:grpChg>
        <pc:grpChg chg="add mod">
          <ac:chgData name="李碩太" userId="7cae0a9e-1900-4f19-bbfb-281a74ae553d" providerId="ADAL" clId="{7F7F2468-558E-49EF-9198-50CF25120802}" dt="2018-12-14T05:12:19.288" v="53" actId="1076"/>
          <ac:grpSpMkLst>
            <pc:docMk/>
            <pc:sldMk cId="2446536227" sldId="298"/>
            <ac:grpSpMk id="61" creationId="{90A8DC2D-BF82-4535-B5F5-845ECB9A971E}"/>
          </ac:grpSpMkLst>
        </pc:grpChg>
        <pc:picChg chg="mod">
          <ac:chgData name="李碩太" userId="7cae0a9e-1900-4f19-bbfb-281a74ae553d" providerId="ADAL" clId="{7F7F2468-558E-49EF-9198-50CF25120802}" dt="2018-12-14T05:11:01.589" v="41" actId="164"/>
          <ac:picMkLst>
            <pc:docMk/>
            <pc:sldMk cId="2446536227" sldId="298"/>
            <ac:picMk id="3" creationId="{DA54F868-555F-4AD9-B876-79DCD18DAC7F}"/>
          </ac:picMkLst>
        </pc:picChg>
        <pc:picChg chg="mod">
          <ac:chgData name="李碩太" userId="7cae0a9e-1900-4f19-bbfb-281a74ae553d" providerId="ADAL" clId="{7F7F2468-558E-49EF-9198-50CF25120802}" dt="2018-12-14T05:11:01.589" v="41" actId="164"/>
          <ac:picMkLst>
            <pc:docMk/>
            <pc:sldMk cId="2446536227" sldId="298"/>
            <ac:picMk id="4" creationId="{8234CF74-149E-42F5-B29B-CD7CC402EFAB}"/>
          </ac:picMkLst>
        </pc:picChg>
        <pc:picChg chg="mod">
          <ac:chgData name="李碩太" userId="7cae0a9e-1900-4f19-bbfb-281a74ae553d" providerId="ADAL" clId="{7F7F2468-558E-49EF-9198-50CF25120802}" dt="2018-12-14T05:11:01.589" v="41" actId="164"/>
          <ac:picMkLst>
            <pc:docMk/>
            <pc:sldMk cId="2446536227" sldId="298"/>
            <ac:picMk id="34" creationId="{704C3D4E-3D12-4C30-A199-D0F999E3068A}"/>
          </ac:picMkLst>
        </pc:picChg>
        <pc:picChg chg="mod">
          <ac:chgData name="李碩太" userId="7cae0a9e-1900-4f19-bbfb-281a74ae553d" providerId="ADAL" clId="{7F7F2468-558E-49EF-9198-50CF25120802}" dt="2018-12-14T05:11:01.589" v="41" actId="164"/>
          <ac:picMkLst>
            <pc:docMk/>
            <pc:sldMk cId="2446536227" sldId="298"/>
            <ac:picMk id="90" creationId="{4262486F-54DE-47DB-90A9-2C3E915C7F63}"/>
          </ac:picMkLst>
        </pc:picChg>
        <pc:picChg chg="mod">
          <ac:chgData name="李碩太" userId="7cae0a9e-1900-4f19-bbfb-281a74ae553d" providerId="ADAL" clId="{7F7F2468-558E-49EF-9198-50CF25120802}" dt="2018-12-14T05:11:01.589" v="41" actId="164"/>
          <ac:picMkLst>
            <pc:docMk/>
            <pc:sldMk cId="2446536227" sldId="298"/>
            <ac:picMk id="91" creationId="{5BBF01E1-70E5-484B-AA1F-3B241675BE11}"/>
          </ac:picMkLst>
        </pc:picChg>
        <pc:picChg chg="mod">
          <ac:chgData name="李碩太" userId="7cae0a9e-1900-4f19-bbfb-281a74ae553d" providerId="ADAL" clId="{7F7F2468-558E-49EF-9198-50CF25120802}" dt="2018-12-14T05:11:01.589" v="41" actId="164"/>
          <ac:picMkLst>
            <pc:docMk/>
            <pc:sldMk cId="2446536227" sldId="298"/>
            <ac:picMk id="92" creationId="{67D082AB-9D61-401B-9E6F-4C6EED1FFEC5}"/>
          </ac:picMkLst>
        </pc:picChg>
        <pc:picChg chg="mod">
          <ac:chgData name="李碩太" userId="7cae0a9e-1900-4f19-bbfb-281a74ae553d" providerId="ADAL" clId="{7F7F2468-558E-49EF-9198-50CF25120802}" dt="2018-12-14T05:11:01.589" v="41" actId="164"/>
          <ac:picMkLst>
            <pc:docMk/>
            <pc:sldMk cId="2446536227" sldId="298"/>
            <ac:picMk id="93" creationId="{CF7FA355-45BE-47A5-AE0E-C6E16C8B4F76}"/>
          </ac:picMkLst>
        </pc:picChg>
        <pc:picChg chg="mod">
          <ac:chgData name="李碩太" userId="7cae0a9e-1900-4f19-bbfb-281a74ae553d" providerId="ADAL" clId="{7F7F2468-558E-49EF-9198-50CF25120802}" dt="2018-12-14T05:11:01.589" v="41" actId="164"/>
          <ac:picMkLst>
            <pc:docMk/>
            <pc:sldMk cId="2446536227" sldId="298"/>
            <ac:picMk id="94" creationId="{CF471E94-AE0C-45DD-867C-AC45B5A805F9}"/>
          </ac:picMkLst>
        </pc:picChg>
        <pc:picChg chg="mod">
          <ac:chgData name="李碩太" userId="7cae0a9e-1900-4f19-bbfb-281a74ae553d" providerId="ADAL" clId="{7F7F2468-558E-49EF-9198-50CF25120802}" dt="2018-12-14T05:11:01.589" v="41" actId="164"/>
          <ac:picMkLst>
            <pc:docMk/>
            <pc:sldMk cId="2446536227" sldId="298"/>
            <ac:picMk id="174" creationId="{CC641919-3CEA-4264-A4B1-E39934720A27}"/>
          </ac:picMkLst>
        </pc:picChg>
        <pc:picChg chg="mod">
          <ac:chgData name="李碩太" userId="7cae0a9e-1900-4f19-bbfb-281a74ae553d" providerId="ADAL" clId="{7F7F2468-558E-49EF-9198-50CF25120802}" dt="2018-12-14T05:11:01.589" v="41" actId="164"/>
          <ac:picMkLst>
            <pc:docMk/>
            <pc:sldMk cId="2446536227" sldId="298"/>
            <ac:picMk id="176" creationId="{86793158-D10F-4077-87A4-3296BE2ABFF5}"/>
          </ac:picMkLst>
        </pc:picChg>
        <pc:picChg chg="mod">
          <ac:chgData name="李碩太" userId="7cae0a9e-1900-4f19-bbfb-281a74ae553d" providerId="ADAL" clId="{7F7F2468-558E-49EF-9198-50CF25120802}" dt="2018-12-14T05:11:01.589" v="41" actId="164"/>
          <ac:picMkLst>
            <pc:docMk/>
            <pc:sldMk cId="2446536227" sldId="298"/>
            <ac:picMk id="177" creationId="{5FC26690-C6FF-4D22-AF1C-A1D96B5C3685}"/>
          </ac:picMkLst>
        </pc:picChg>
        <pc:picChg chg="mod">
          <ac:chgData name="李碩太" userId="7cae0a9e-1900-4f19-bbfb-281a74ae553d" providerId="ADAL" clId="{7F7F2468-558E-49EF-9198-50CF25120802}" dt="2018-12-14T05:11:01.589" v="41" actId="164"/>
          <ac:picMkLst>
            <pc:docMk/>
            <pc:sldMk cId="2446536227" sldId="298"/>
            <ac:picMk id="179" creationId="{EA3FF1B6-61C6-4638-B46C-A44EE0CE5A12}"/>
          </ac:picMkLst>
        </pc:picChg>
        <pc:picChg chg="mod">
          <ac:chgData name="李碩太" userId="7cae0a9e-1900-4f19-bbfb-281a74ae553d" providerId="ADAL" clId="{7F7F2468-558E-49EF-9198-50CF25120802}" dt="2018-12-14T05:11:01.589" v="41" actId="164"/>
          <ac:picMkLst>
            <pc:docMk/>
            <pc:sldMk cId="2446536227" sldId="298"/>
            <ac:picMk id="180" creationId="{5AC299BB-178E-472C-A191-CDDC21E391E6}"/>
          </ac:picMkLst>
        </pc:picChg>
        <pc:picChg chg="mod">
          <ac:chgData name="李碩太" userId="7cae0a9e-1900-4f19-bbfb-281a74ae553d" providerId="ADAL" clId="{7F7F2468-558E-49EF-9198-50CF25120802}" dt="2018-12-14T05:11:01.589" v="41" actId="164"/>
          <ac:picMkLst>
            <pc:docMk/>
            <pc:sldMk cId="2446536227" sldId="298"/>
            <ac:picMk id="181" creationId="{F2E2228B-6B56-47BA-9741-77DC68CC97BE}"/>
          </ac:picMkLst>
        </pc:picChg>
      </pc:sldChg>
    </pc:docChg>
  </pc:docChgLst>
  <pc:docChgLst>
    <pc:chgData name="李碩太" userId="7cae0a9e-1900-4f19-bbfb-281a74ae553d" providerId="ADAL" clId="{93C268FD-F430-43C1-ADBD-1D78542435D0}"/>
    <pc:docChg chg="undo custSel addSld delSld modSld sldOrd">
      <pc:chgData name="李碩太" userId="7cae0a9e-1900-4f19-bbfb-281a74ae553d" providerId="ADAL" clId="{93C268FD-F430-43C1-ADBD-1D78542435D0}" dt="2018-12-20T15:13:49.559" v="840"/>
      <pc:docMkLst>
        <pc:docMk/>
      </pc:docMkLst>
      <pc:sldChg chg="modAnim">
        <pc:chgData name="李碩太" userId="7cae0a9e-1900-4f19-bbfb-281a74ae553d" providerId="ADAL" clId="{93C268FD-F430-43C1-ADBD-1D78542435D0}" dt="2018-12-14T05:21:17.584" v="23"/>
        <pc:sldMkLst>
          <pc:docMk/>
          <pc:sldMk cId="897961604" sldId="285"/>
        </pc:sldMkLst>
      </pc:sldChg>
      <pc:sldChg chg="addSp delSp modSp modAnim">
        <pc:chgData name="李碩太" userId="7cae0a9e-1900-4f19-bbfb-281a74ae553d" providerId="ADAL" clId="{93C268FD-F430-43C1-ADBD-1D78542435D0}" dt="2018-12-14T06:41:33.577" v="86"/>
        <pc:sldMkLst>
          <pc:docMk/>
          <pc:sldMk cId="108376993" sldId="287"/>
        </pc:sldMkLst>
        <pc:spChg chg="mod">
          <ac:chgData name="李碩太" userId="7cae0a9e-1900-4f19-bbfb-281a74ae553d" providerId="ADAL" clId="{93C268FD-F430-43C1-ADBD-1D78542435D0}" dt="2018-12-14T06:35:21.819" v="50" actId="2085"/>
          <ac:spMkLst>
            <pc:docMk/>
            <pc:sldMk cId="108376993" sldId="287"/>
            <ac:spMk id="6" creationId="{00000000-0000-0000-0000-000000000000}"/>
          </ac:spMkLst>
        </pc:spChg>
        <pc:spChg chg="mod">
          <ac:chgData name="李碩太" userId="7cae0a9e-1900-4f19-bbfb-281a74ae553d" providerId="ADAL" clId="{93C268FD-F430-43C1-ADBD-1D78542435D0}" dt="2018-12-14T06:35:21.819" v="50" actId="2085"/>
          <ac:spMkLst>
            <pc:docMk/>
            <pc:sldMk cId="108376993" sldId="287"/>
            <ac:spMk id="10" creationId="{00000000-0000-0000-0000-000000000000}"/>
          </ac:spMkLst>
        </pc:spChg>
        <pc:spChg chg="mod">
          <ac:chgData name="李碩太" userId="7cae0a9e-1900-4f19-bbfb-281a74ae553d" providerId="ADAL" clId="{93C268FD-F430-43C1-ADBD-1D78542435D0}" dt="2018-12-14T06:35:05.504" v="45" actId="2085"/>
          <ac:spMkLst>
            <pc:docMk/>
            <pc:sldMk cId="108376993" sldId="287"/>
            <ac:spMk id="11" creationId="{00000000-0000-0000-0000-000000000000}"/>
          </ac:spMkLst>
        </pc:spChg>
        <pc:spChg chg="mod">
          <ac:chgData name="李碩太" userId="7cae0a9e-1900-4f19-bbfb-281a74ae553d" providerId="ADAL" clId="{93C268FD-F430-43C1-ADBD-1D78542435D0}" dt="2018-12-14T06:35:17.515" v="49" actId="2085"/>
          <ac:spMkLst>
            <pc:docMk/>
            <pc:sldMk cId="108376993" sldId="287"/>
            <ac:spMk id="12" creationId="{00000000-0000-0000-0000-000000000000}"/>
          </ac:spMkLst>
        </pc:spChg>
        <pc:spChg chg="mod">
          <ac:chgData name="李碩太" userId="7cae0a9e-1900-4f19-bbfb-281a74ae553d" providerId="ADAL" clId="{93C268FD-F430-43C1-ADBD-1D78542435D0}" dt="2018-12-14T06:39:20.950" v="74" actId="1076"/>
          <ac:spMkLst>
            <pc:docMk/>
            <pc:sldMk cId="108376993" sldId="287"/>
            <ac:spMk id="21" creationId="{00000000-0000-0000-0000-000000000000}"/>
          </ac:spMkLst>
        </pc:spChg>
        <pc:picChg chg="add del mod">
          <ac:chgData name="李碩太" userId="7cae0a9e-1900-4f19-bbfb-281a74ae553d" providerId="ADAL" clId="{93C268FD-F430-43C1-ADBD-1D78542435D0}" dt="2018-12-14T05:20:47.725" v="20" actId="478"/>
          <ac:picMkLst>
            <pc:docMk/>
            <pc:sldMk cId="108376993" sldId="287"/>
            <ac:picMk id="16" creationId="{72E49487-B2EA-4D3C-B293-4F9B30012C7E}"/>
          </ac:picMkLst>
        </pc:picChg>
      </pc:sldChg>
      <pc:sldChg chg="modSp">
        <pc:chgData name="李碩太" userId="7cae0a9e-1900-4f19-bbfb-281a74ae553d" providerId="ADAL" clId="{93C268FD-F430-43C1-ADBD-1D78542435D0}" dt="2018-12-20T15:13:49.559" v="840"/>
        <pc:sldMkLst>
          <pc:docMk/>
          <pc:sldMk cId="1902234756" sldId="291"/>
        </pc:sldMkLst>
        <pc:spChg chg="mod">
          <ac:chgData name="李碩太" userId="7cae0a9e-1900-4f19-bbfb-281a74ae553d" providerId="ADAL" clId="{93C268FD-F430-43C1-ADBD-1D78542435D0}" dt="2018-12-20T15:13:49.559" v="840"/>
          <ac:spMkLst>
            <pc:docMk/>
            <pc:sldMk cId="1902234756" sldId="291"/>
            <ac:spMk id="5" creationId="{4FCC0C7F-5EF8-4B63-A593-C2FF4946F154}"/>
          </ac:spMkLst>
        </pc:spChg>
      </pc:sldChg>
      <pc:sldChg chg="modAnim">
        <pc:chgData name="李碩太" userId="7cae0a9e-1900-4f19-bbfb-281a74ae553d" providerId="ADAL" clId="{93C268FD-F430-43C1-ADBD-1D78542435D0}" dt="2018-12-14T05:20:55.871" v="21"/>
        <pc:sldMkLst>
          <pc:docMk/>
          <pc:sldMk cId="2446536227" sldId="298"/>
        </pc:sldMkLst>
      </pc:sldChg>
      <pc:sldChg chg="modSp">
        <pc:chgData name="李碩太" userId="7cae0a9e-1900-4f19-bbfb-281a74ae553d" providerId="ADAL" clId="{93C268FD-F430-43C1-ADBD-1D78542435D0}" dt="2018-12-14T06:50:53.751" v="287" actId="20577"/>
        <pc:sldMkLst>
          <pc:docMk/>
          <pc:sldMk cId="1964859392" sldId="302"/>
        </pc:sldMkLst>
        <pc:spChg chg="mod">
          <ac:chgData name="李碩太" userId="7cae0a9e-1900-4f19-bbfb-281a74ae553d" providerId="ADAL" clId="{93C268FD-F430-43C1-ADBD-1D78542435D0}" dt="2018-12-14T06:50:53.751" v="287" actId="20577"/>
          <ac:spMkLst>
            <pc:docMk/>
            <pc:sldMk cId="1964859392" sldId="302"/>
            <ac:spMk id="5" creationId="{E8CA46A0-AEF1-4EC8-BACF-42B54FC43AAD}"/>
          </ac:spMkLst>
        </pc:spChg>
      </pc:sldChg>
      <pc:sldChg chg="modSp">
        <pc:chgData name="李碩太" userId="7cae0a9e-1900-4f19-bbfb-281a74ae553d" providerId="ADAL" clId="{93C268FD-F430-43C1-ADBD-1D78542435D0}" dt="2018-12-14T06:48:24.184" v="244"/>
        <pc:sldMkLst>
          <pc:docMk/>
          <pc:sldMk cId="1275128247" sldId="311"/>
        </pc:sldMkLst>
        <pc:spChg chg="mod">
          <ac:chgData name="李碩太" userId="7cae0a9e-1900-4f19-bbfb-281a74ae553d" providerId="ADAL" clId="{93C268FD-F430-43C1-ADBD-1D78542435D0}" dt="2018-12-14T06:48:24.184" v="244"/>
          <ac:spMkLst>
            <pc:docMk/>
            <pc:sldMk cId="1275128247" sldId="311"/>
            <ac:spMk id="7" creationId="{00000000-0000-0000-0000-000000000000}"/>
          </ac:spMkLst>
        </pc:spChg>
        <pc:spChg chg="mod">
          <ac:chgData name="李碩太" userId="7cae0a9e-1900-4f19-bbfb-281a74ae553d" providerId="ADAL" clId="{93C268FD-F430-43C1-ADBD-1D78542435D0}" dt="2018-12-14T06:46:14.246" v="205" actId="123"/>
          <ac:spMkLst>
            <pc:docMk/>
            <pc:sldMk cId="1275128247" sldId="311"/>
            <ac:spMk id="9" creationId="{00000000-0000-0000-0000-000000000000}"/>
          </ac:spMkLst>
        </pc:spChg>
        <pc:spChg chg="mod">
          <ac:chgData name="李碩太" userId="7cae0a9e-1900-4f19-bbfb-281a74ae553d" providerId="ADAL" clId="{93C268FD-F430-43C1-ADBD-1D78542435D0}" dt="2018-12-14T06:45:06.952" v="197" actId="123"/>
          <ac:spMkLst>
            <pc:docMk/>
            <pc:sldMk cId="1275128247" sldId="311"/>
            <ac:spMk id="11" creationId="{00000000-0000-0000-0000-000000000000}"/>
          </ac:spMkLst>
        </pc:spChg>
        <pc:spChg chg="mod">
          <ac:chgData name="李碩太" userId="7cae0a9e-1900-4f19-bbfb-281a74ae553d" providerId="ADAL" clId="{93C268FD-F430-43C1-ADBD-1D78542435D0}" dt="2018-12-14T06:45:09.224" v="198" actId="123"/>
          <ac:spMkLst>
            <pc:docMk/>
            <pc:sldMk cId="1275128247" sldId="311"/>
            <ac:spMk id="13" creationId="{00000000-0000-0000-0000-000000000000}"/>
          </ac:spMkLst>
        </pc:spChg>
      </pc:sldChg>
      <pc:sldChg chg="addSp delSp modSp add">
        <pc:chgData name="李碩太" userId="7cae0a9e-1900-4f19-bbfb-281a74ae553d" providerId="ADAL" clId="{93C268FD-F430-43C1-ADBD-1D78542435D0}" dt="2018-12-14T06:32:49.139" v="32" actId="1076"/>
        <pc:sldMkLst>
          <pc:docMk/>
          <pc:sldMk cId="1825260189" sldId="323"/>
        </pc:sldMkLst>
        <pc:spChg chg="del">
          <ac:chgData name="李碩太" userId="7cae0a9e-1900-4f19-bbfb-281a74ae553d" providerId="ADAL" clId="{93C268FD-F430-43C1-ADBD-1D78542435D0}" dt="2018-12-14T06:32:39.981" v="27" actId="478"/>
          <ac:spMkLst>
            <pc:docMk/>
            <pc:sldMk cId="1825260189" sldId="323"/>
            <ac:spMk id="2" creationId="{7EEBA9A8-0D2D-41D7-821C-4D3091E8865A}"/>
          </ac:spMkLst>
        </pc:spChg>
        <pc:spChg chg="add mod">
          <ac:chgData name="李碩太" userId="7cae0a9e-1900-4f19-bbfb-281a74ae553d" providerId="ADAL" clId="{93C268FD-F430-43C1-ADBD-1D78542435D0}" dt="2018-12-14T06:32:49.139" v="32" actId="1076"/>
          <ac:spMkLst>
            <pc:docMk/>
            <pc:sldMk cId="1825260189" sldId="323"/>
            <ac:spMk id="3" creationId="{B9EE46FB-D93C-48D4-9B82-284D66D5D407}"/>
          </ac:spMkLst>
        </pc:spChg>
      </pc:sldChg>
      <pc:sldChg chg="add modAnim">
        <pc:chgData name="李碩太" userId="7cae0a9e-1900-4f19-bbfb-281a74ae553d" providerId="ADAL" clId="{93C268FD-F430-43C1-ADBD-1D78542435D0}" dt="2018-12-14T06:41:30.375" v="85"/>
        <pc:sldMkLst>
          <pc:docMk/>
          <pc:sldMk cId="3907656176" sldId="324"/>
        </pc:sldMkLst>
      </pc:sldChg>
      <pc:sldChg chg="add modAnim">
        <pc:chgData name="李碩太" userId="7cae0a9e-1900-4f19-bbfb-281a74ae553d" providerId="ADAL" clId="{93C268FD-F430-43C1-ADBD-1D78542435D0}" dt="2018-12-14T06:41:26.547" v="84"/>
        <pc:sldMkLst>
          <pc:docMk/>
          <pc:sldMk cId="3461653407" sldId="325"/>
        </pc:sldMkLst>
      </pc:sldChg>
      <pc:sldChg chg="add del">
        <pc:chgData name="李碩太" userId="7cae0a9e-1900-4f19-bbfb-281a74ae553d" providerId="ADAL" clId="{93C268FD-F430-43C1-ADBD-1D78542435D0}" dt="2018-12-20T14:52:17.263" v="291" actId="2696"/>
        <pc:sldMkLst>
          <pc:docMk/>
          <pc:sldMk cId="2027075721" sldId="326"/>
        </pc:sldMkLst>
      </pc:sldChg>
      <pc:sldChg chg="modSp add ord">
        <pc:chgData name="李碩太" userId="7cae0a9e-1900-4f19-bbfb-281a74ae553d" providerId="ADAL" clId="{93C268FD-F430-43C1-ADBD-1D78542435D0}" dt="2018-12-20T14:52:37.889" v="330" actId="1076"/>
        <pc:sldMkLst>
          <pc:docMk/>
          <pc:sldMk cId="1300605232" sldId="327"/>
        </pc:sldMkLst>
        <pc:spChg chg="mod">
          <ac:chgData name="李碩太" userId="7cae0a9e-1900-4f19-bbfb-281a74ae553d" providerId="ADAL" clId="{93C268FD-F430-43C1-ADBD-1D78542435D0}" dt="2018-12-20T14:52:37.889" v="330" actId="1076"/>
          <ac:spMkLst>
            <pc:docMk/>
            <pc:sldMk cId="1300605232" sldId="327"/>
            <ac:spMk id="3" creationId="{0FAD5185-9DE7-4E12-8886-39848EA2B238}"/>
          </ac:spMkLst>
        </pc:spChg>
      </pc:sldChg>
      <pc:sldChg chg="addSp delSp modSp add">
        <pc:chgData name="李碩太" userId="7cae0a9e-1900-4f19-bbfb-281a74ae553d" providerId="ADAL" clId="{93C268FD-F430-43C1-ADBD-1D78542435D0}" dt="2018-12-20T15:11:13.179" v="691" actId="1076"/>
        <pc:sldMkLst>
          <pc:docMk/>
          <pc:sldMk cId="3459779816" sldId="328"/>
        </pc:sldMkLst>
        <pc:spChg chg="add del mod">
          <ac:chgData name="李碩太" userId="7cae0a9e-1900-4f19-bbfb-281a74ae553d" providerId="ADAL" clId="{93C268FD-F430-43C1-ADBD-1D78542435D0}" dt="2018-12-20T15:05:42.901" v="340"/>
          <ac:spMkLst>
            <pc:docMk/>
            <pc:sldMk cId="3459779816" sldId="328"/>
            <ac:spMk id="4" creationId="{F30F1A21-F76B-4EFC-AA99-DF712DAF36B3}"/>
          </ac:spMkLst>
        </pc:spChg>
        <pc:spChg chg="add mod">
          <ac:chgData name="李碩太" userId="7cae0a9e-1900-4f19-bbfb-281a74ae553d" providerId="ADAL" clId="{93C268FD-F430-43C1-ADBD-1D78542435D0}" dt="2018-12-20T15:11:13.179" v="691" actId="1076"/>
          <ac:spMkLst>
            <pc:docMk/>
            <pc:sldMk cId="3459779816" sldId="328"/>
            <ac:spMk id="5" creationId="{97A0468D-8AF0-4156-B13F-41BF9E83DE6A}"/>
          </ac:spMkLst>
        </pc:spChg>
        <pc:spChg chg="add mod">
          <ac:chgData name="李碩太" userId="7cae0a9e-1900-4f19-bbfb-281a74ae553d" providerId="ADAL" clId="{93C268FD-F430-43C1-ADBD-1D78542435D0}" dt="2018-12-20T15:11:07.428" v="690" actId="1076"/>
          <ac:spMkLst>
            <pc:docMk/>
            <pc:sldMk cId="3459779816" sldId="328"/>
            <ac:spMk id="6" creationId="{E2D65640-822A-4104-8BF4-F5171C2CD17A}"/>
          </ac:spMkLst>
        </pc:spChg>
        <pc:picChg chg="add mod">
          <ac:chgData name="李碩太" userId="7cae0a9e-1900-4f19-bbfb-281a74ae553d" providerId="ADAL" clId="{93C268FD-F430-43C1-ADBD-1D78542435D0}" dt="2018-12-20T15:05:30.972" v="333" actId="1076"/>
          <ac:picMkLst>
            <pc:docMk/>
            <pc:sldMk cId="3459779816" sldId="328"/>
            <ac:picMk id="3" creationId="{6DEE2250-2066-4CD4-9D4B-CA06C33B05EF}"/>
          </ac:picMkLst>
        </pc:picChg>
      </pc:sldChg>
      <pc:sldChg chg="add del">
        <pc:chgData name="李碩太" userId="7cae0a9e-1900-4f19-bbfb-281a74ae553d" providerId="ADAL" clId="{93C268FD-F430-43C1-ADBD-1D78542435D0}" dt="2018-12-20T15:11:36.154" v="695" actId="2696"/>
        <pc:sldMkLst>
          <pc:docMk/>
          <pc:sldMk cId="572692849" sldId="329"/>
        </pc:sldMkLst>
      </pc:sldChg>
      <pc:sldChg chg="delSp modSp add ord">
        <pc:chgData name="李碩太" userId="7cae0a9e-1900-4f19-bbfb-281a74ae553d" providerId="ADAL" clId="{93C268FD-F430-43C1-ADBD-1D78542435D0}" dt="2018-12-20T15:11:58.422" v="726" actId="1076"/>
        <pc:sldMkLst>
          <pc:docMk/>
          <pc:sldMk cId="383247291" sldId="330"/>
        </pc:sldMkLst>
        <pc:spChg chg="mod">
          <ac:chgData name="李碩太" userId="7cae0a9e-1900-4f19-bbfb-281a74ae553d" providerId="ADAL" clId="{93C268FD-F430-43C1-ADBD-1D78542435D0}" dt="2018-12-20T15:11:58.422" v="726" actId="1076"/>
          <ac:spMkLst>
            <pc:docMk/>
            <pc:sldMk cId="383247291" sldId="330"/>
            <ac:spMk id="5" creationId="{E8CA46A0-AEF1-4EC8-BACF-42B54FC43AAD}"/>
          </ac:spMkLst>
        </pc:spChg>
        <pc:spChg chg="del mod">
          <ac:chgData name="李碩太" userId="7cae0a9e-1900-4f19-bbfb-281a74ae553d" providerId="ADAL" clId="{93C268FD-F430-43C1-ADBD-1D78542435D0}" dt="2018-12-20T15:11:41.389" v="697" actId="478"/>
          <ac:spMkLst>
            <pc:docMk/>
            <pc:sldMk cId="383247291" sldId="330"/>
            <ac:spMk id="6" creationId="{F8CA3128-B823-4581-B45A-0D3764825C7B}"/>
          </ac:spMkLst>
        </pc:spChg>
      </pc:sldChg>
      <pc:sldChg chg="add del">
        <pc:chgData name="李碩太" userId="7cae0a9e-1900-4f19-bbfb-281a74ae553d" providerId="ADAL" clId="{93C268FD-F430-43C1-ADBD-1D78542435D0}" dt="2018-12-20T15:12:11.978" v="729" actId="2696"/>
        <pc:sldMkLst>
          <pc:docMk/>
          <pc:sldMk cId="3087031413" sldId="331"/>
        </pc:sldMkLst>
      </pc:sldChg>
      <pc:sldChg chg="modSp add">
        <pc:chgData name="李碩太" userId="7cae0a9e-1900-4f19-bbfb-281a74ae553d" providerId="ADAL" clId="{93C268FD-F430-43C1-ADBD-1D78542435D0}" dt="2018-12-20T15:12:30.376" v="779" actId="1076"/>
        <pc:sldMkLst>
          <pc:docMk/>
          <pc:sldMk cId="98786080" sldId="332"/>
        </pc:sldMkLst>
        <pc:spChg chg="mod">
          <ac:chgData name="李碩太" userId="7cae0a9e-1900-4f19-bbfb-281a74ae553d" providerId="ADAL" clId="{93C268FD-F430-43C1-ADBD-1D78542435D0}" dt="2018-12-20T15:12:30.376" v="779" actId="1076"/>
          <ac:spMkLst>
            <pc:docMk/>
            <pc:sldMk cId="98786080" sldId="332"/>
            <ac:spMk id="3" creationId="{0FAD5185-9DE7-4E12-8886-39848EA2B238}"/>
          </ac:spMkLst>
        </pc:spChg>
      </pc:sldChg>
      <pc:sldChg chg="modSp add">
        <pc:chgData name="李碩太" userId="7cae0a9e-1900-4f19-bbfb-281a74ae553d" providerId="ADAL" clId="{93C268FD-F430-43C1-ADBD-1D78542435D0}" dt="2018-12-20T15:12:49.788" v="823" actId="1076"/>
        <pc:sldMkLst>
          <pc:docMk/>
          <pc:sldMk cId="3444181674" sldId="333"/>
        </pc:sldMkLst>
        <pc:spChg chg="mod">
          <ac:chgData name="李碩太" userId="7cae0a9e-1900-4f19-bbfb-281a74ae553d" providerId="ADAL" clId="{93C268FD-F430-43C1-ADBD-1D78542435D0}" dt="2018-12-20T15:12:49.788" v="823" actId="1076"/>
          <ac:spMkLst>
            <pc:docMk/>
            <pc:sldMk cId="3444181674" sldId="333"/>
            <ac:spMk id="3" creationId="{0FAD5185-9DE7-4E12-8886-39848EA2B23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F7388-3EC4-4C92-A555-53BBE0295BC2}" type="datetimeFigureOut">
              <a:rPr lang="zh-CN" altLang="en-US" smtClean="0"/>
              <a:t>2018/12/20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0D4F1-D401-4CCD-A0EF-F41AA0D8CEFC}" type="slidenum">
              <a:rPr lang="zh-CN" altLang="en-US" smtClean="0"/>
              <a:t>‹#›</a:t>
            </a:fld>
            <a:endParaRPr lang="zh-CN" altLang="en-US"/>
          </a:p>
        </p:txBody>
      </p:sp>
    </p:spTree>
    <p:extLst>
      <p:ext uri="{BB962C8B-B14F-4D97-AF65-F5344CB8AC3E}">
        <p14:creationId xmlns:p14="http://schemas.microsoft.com/office/powerpoint/2010/main" val="104827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a:t>
            </a:fld>
            <a:endParaRPr lang="zh-CN" altLang="en-US"/>
          </a:p>
        </p:txBody>
      </p:sp>
    </p:spTree>
    <p:extLst>
      <p:ext uri="{BB962C8B-B14F-4D97-AF65-F5344CB8AC3E}">
        <p14:creationId xmlns:p14="http://schemas.microsoft.com/office/powerpoint/2010/main" val="2633853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18</a:t>
            </a:fld>
            <a:endParaRPr lang="zh-CN" altLang="en-US"/>
          </a:p>
        </p:txBody>
      </p:sp>
    </p:spTree>
    <p:extLst>
      <p:ext uri="{BB962C8B-B14F-4D97-AF65-F5344CB8AC3E}">
        <p14:creationId xmlns:p14="http://schemas.microsoft.com/office/powerpoint/2010/main" val="2652665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19</a:t>
            </a:fld>
            <a:endParaRPr lang="zh-CN" altLang="en-US"/>
          </a:p>
        </p:txBody>
      </p:sp>
    </p:spTree>
    <p:extLst>
      <p:ext uri="{BB962C8B-B14F-4D97-AF65-F5344CB8AC3E}">
        <p14:creationId xmlns:p14="http://schemas.microsoft.com/office/powerpoint/2010/main" val="2708371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20</a:t>
            </a:fld>
            <a:endParaRPr lang="zh-CN" altLang="en-US"/>
          </a:p>
        </p:txBody>
      </p:sp>
    </p:spTree>
    <p:extLst>
      <p:ext uri="{BB962C8B-B14F-4D97-AF65-F5344CB8AC3E}">
        <p14:creationId xmlns:p14="http://schemas.microsoft.com/office/powerpoint/2010/main" val="370239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21</a:t>
            </a:fld>
            <a:endParaRPr lang="zh-CN" altLang="en-US"/>
          </a:p>
        </p:txBody>
      </p:sp>
    </p:spTree>
    <p:extLst>
      <p:ext uri="{BB962C8B-B14F-4D97-AF65-F5344CB8AC3E}">
        <p14:creationId xmlns:p14="http://schemas.microsoft.com/office/powerpoint/2010/main" val="2741450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25</a:t>
            </a:fld>
            <a:endParaRPr lang="zh-CN" altLang="en-US"/>
          </a:p>
        </p:txBody>
      </p:sp>
    </p:spTree>
    <p:extLst>
      <p:ext uri="{BB962C8B-B14F-4D97-AF65-F5344CB8AC3E}">
        <p14:creationId xmlns:p14="http://schemas.microsoft.com/office/powerpoint/2010/main" val="417823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26</a:t>
            </a:fld>
            <a:endParaRPr lang="zh-CN" altLang="en-US"/>
          </a:p>
        </p:txBody>
      </p:sp>
    </p:spTree>
    <p:extLst>
      <p:ext uri="{BB962C8B-B14F-4D97-AF65-F5344CB8AC3E}">
        <p14:creationId xmlns:p14="http://schemas.microsoft.com/office/powerpoint/2010/main" val="3346942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31</a:t>
            </a:fld>
            <a:endParaRPr lang="zh-CN" altLang="en-US"/>
          </a:p>
        </p:txBody>
      </p:sp>
    </p:spTree>
    <p:extLst>
      <p:ext uri="{BB962C8B-B14F-4D97-AF65-F5344CB8AC3E}">
        <p14:creationId xmlns:p14="http://schemas.microsoft.com/office/powerpoint/2010/main" val="2658322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32</a:t>
            </a:fld>
            <a:endParaRPr lang="zh-CN" altLang="en-US"/>
          </a:p>
        </p:txBody>
      </p:sp>
    </p:spTree>
    <p:extLst>
      <p:ext uri="{BB962C8B-B14F-4D97-AF65-F5344CB8AC3E}">
        <p14:creationId xmlns:p14="http://schemas.microsoft.com/office/powerpoint/2010/main" val="1082677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36</a:t>
            </a:fld>
            <a:endParaRPr lang="zh-CN" altLang="en-US"/>
          </a:p>
        </p:txBody>
      </p:sp>
    </p:spTree>
    <p:extLst>
      <p:ext uri="{BB962C8B-B14F-4D97-AF65-F5344CB8AC3E}">
        <p14:creationId xmlns:p14="http://schemas.microsoft.com/office/powerpoint/2010/main" val="272510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50D4F1-D401-4CCD-A0EF-F41AA0D8CEFC}" type="slidenum">
              <a:rPr lang="zh-CN" altLang="en-US" smtClean="0"/>
              <a:t>2</a:t>
            </a:fld>
            <a:endParaRPr lang="zh-CN" altLang="en-US"/>
          </a:p>
        </p:txBody>
      </p:sp>
    </p:spTree>
    <p:extLst>
      <p:ext uri="{BB962C8B-B14F-4D97-AF65-F5344CB8AC3E}">
        <p14:creationId xmlns:p14="http://schemas.microsoft.com/office/powerpoint/2010/main" val="264717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D50D4F1-D401-4CCD-A0EF-F41AA0D8CEFC}" type="slidenum">
              <a:rPr lang="zh-CN" altLang="en-US" smtClean="0"/>
              <a:t>4</a:t>
            </a:fld>
            <a:endParaRPr lang="zh-CN" altLang="en-US"/>
          </a:p>
        </p:txBody>
      </p:sp>
    </p:spTree>
    <p:extLst>
      <p:ext uri="{BB962C8B-B14F-4D97-AF65-F5344CB8AC3E}">
        <p14:creationId xmlns:p14="http://schemas.microsoft.com/office/powerpoint/2010/main" val="412894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50D4F1-D401-4CCD-A0EF-F41AA0D8CEFC}" type="slidenum">
              <a:rPr lang="zh-CN" altLang="en-US" smtClean="0"/>
              <a:t>6</a:t>
            </a:fld>
            <a:endParaRPr lang="zh-CN" altLang="en-US"/>
          </a:p>
        </p:txBody>
      </p:sp>
    </p:spTree>
    <p:extLst>
      <p:ext uri="{BB962C8B-B14F-4D97-AF65-F5344CB8AC3E}">
        <p14:creationId xmlns:p14="http://schemas.microsoft.com/office/powerpoint/2010/main" val="153955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7</a:t>
            </a:fld>
            <a:endParaRPr lang="zh-CN" altLang="en-US"/>
          </a:p>
        </p:txBody>
      </p:sp>
    </p:spTree>
    <p:extLst>
      <p:ext uri="{BB962C8B-B14F-4D97-AF65-F5344CB8AC3E}">
        <p14:creationId xmlns:p14="http://schemas.microsoft.com/office/powerpoint/2010/main" val="265707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9</a:t>
            </a:fld>
            <a:endParaRPr lang="zh-CN" altLang="en-US"/>
          </a:p>
        </p:txBody>
      </p:sp>
    </p:spTree>
    <p:extLst>
      <p:ext uri="{BB962C8B-B14F-4D97-AF65-F5344CB8AC3E}">
        <p14:creationId xmlns:p14="http://schemas.microsoft.com/office/powerpoint/2010/main" val="213201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11</a:t>
            </a:fld>
            <a:endParaRPr lang="zh-CN" altLang="en-US"/>
          </a:p>
        </p:txBody>
      </p:sp>
    </p:spTree>
    <p:extLst>
      <p:ext uri="{BB962C8B-B14F-4D97-AF65-F5344CB8AC3E}">
        <p14:creationId xmlns:p14="http://schemas.microsoft.com/office/powerpoint/2010/main" val="254900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13</a:t>
            </a:fld>
            <a:endParaRPr lang="zh-CN" altLang="en-US"/>
          </a:p>
        </p:txBody>
      </p:sp>
    </p:spTree>
    <p:extLst>
      <p:ext uri="{BB962C8B-B14F-4D97-AF65-F5344CB8AC3E}">
        <p14:creationId xmlns:p14="http://schemas.microsoft.com/office/powerpoint/2010/main" val="112603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50D4F1-D401-4CCD-A0EF-F41AA0D8CEFC}" type="slidenum">
              <a:rPr lang="zh-CN" altLang="en-US" smtClean="0"/>
              <a:t>17</a:t>
            </a:fld>
            <a:endParaRPr lang="zh-CN" altLang="en-US"/>
          </a:p>
        </p:txBody>
      </p:sp>
    </p:spTree>
    <p:extLst>
      <p:ext uri="{BB962C8B-B14F-4D97-AF65-F5344CB8AC3E}">
        <p14:creationId xmlns:p14="http://schemas.microsoft.com/office/powerpoint/2010/main" val="4027404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cxnSp>
        <p:nvCxnSpPr>
          <p:cNvPr id="2" name="直接连接符 1"/>
          <p:cNvCxnSpPr/>
          <p:nvPr userDrawn="1"/>
        </p:nvCxnSpPr>
        <p:spPr>
          <a:xfrm>
            <a:off x="3410857" y="3973162"/>
            <a:ext cx="537028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a:off x="3410857" y="4826248"/>
            <a:ext cx="537028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流程图: 终止 5"/>
          <p:cNvSpPr/>
          <p:nvPr/>
        </p:nvSpPr>
        <p:spPr>
          <a:xfrm>
            <a:off x="5040384" y="5512656"/>
            <a:ext cx="2111232" cy="478972"/>
          </a:xfrm>
          <a:prstGeom prst="flowChartTermina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六边形 7"/>
          <p:cNvSpPr/>
          <p:nvPr userDrawn="1"/>
        </p:nvSpPr>
        <p:spPr>
          <a:xfrm rot="5400000">
            <a:off x="5185233" y="1679827"/>
            <a:ext cx="1821533" cy="166931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六边形 8"/>
          <p:cNvSpPr/>
          <p:nvPr userDrawn="1"/>
        </p:nvSpPr>
        <p:spPr>
          <a:xfrm rot="3044592">
            <a:off x="5141314" y="1654091"/>
            <a:ext cx="1909371" cy="1749816"/>
          </a:xfrm>
          <a:prstGeom prst="hexagon">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 name="直接连接符 10"/>
          <p:cNvCxnSpPr/>
          <p:nvPr userDrawn="1"/>
        </p:nvCxnSpPr>
        <p:spPr>
          <a:xfrm flipH="1">
            <a:off x="7250000" y="1446256"/>
            <a:ext cx="1148998" cy="743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727405" y="2514486"/>
            <a:ext cx="1148998" cy="743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占位符 13"/>
          <p:cNvSpPr>
            <a:spLocks noGrp="1"/>
          </p:cNvSpPr>
          <p:nvPr>
            <p:ph type="body" sz="quarter" idx="10" hasCustomPrompt="1"/>
          </p:nvPr>
        </p:nvSpPr>
        <p:spPr>
          <a:xfrm>
            <a:off x="4999830" y="2131886"/>
            <a:ext cx="2192338" cy="923330"/>
          </a:xfrm>
          <a:prstGeom prst="rect">
            <a:avLst/>
          </a:prstGeom>
        </p:spPr>
        <p:txBody>
          <a:bodyPr>
            <a:spAutoFit/>
          </a:bodyPr>
          <a:lstStyle>
            <a:lvl1pPr marL="0" indent="0" algn="ctr">
              <a:buFont typeface="Arial" panose="020B0604020202020204" pitchFamily="34" charset="0"/>
              <a:buNone/>
              <a:defRPr sz="6000" b="1">
                <a:solidFill>
                  <a:schemeClr val="bg1"/>
                </a:solidFill>
              </a:defRPr>
            </a:lvl1pPr>
          </a:lstStyle>
          <a:p>
            <a:pPr lvl="0"/>
            <a:r>
              <a:rPr lang="en-US" altLang="zh-CN"/>
              <a:t>2015</a:t>
            </a:r>
            <a:endParaRPr lang="zh-CN" altLang="en-US"/>
          </a:p>
        </p:txBody>
      </p:sp>
      <p:sp>
        <p:nvSpPr>
          <p:cNvPr id="16" name="文本占位符 13"/>
          <p:cNvSpPr>
            <a:spLocks noGrp="1"/>
          </p:cNvSpPr>
          <p:nvPr>
            <p:ph type="body" sz="quarter" idx="11" hasCustomPrompt="1"/>
          </p:nvPr>
        </p:nvSpPr>
        <p:spPr>
          <a:xfrm>
            <a:off x="3089247" y="4048840"/>
            <a:ext cx="6013506" cy="701731"/>
          </a:xfrm>
          <a:prstGeom prst="rect">
            <a:avLst/>
          </a:prstGeom>
        </p:spPr>
        <p:txBody>
          <a:bodyPr wrap="none">
            <a:sp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kumimoji="1" lang="zh-CN" altLang="en-US" sz="4400" b="1" dirty="0">
                <a:solidFill>
                  <a:schemeClr val="accent2"/>
                </a:solidFill>
                <a:cs typeface="+mn-ea"/>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a:solidFill>
                  <a:srgbClr val="157E9F"/>
                </a:solidFill>
                <a:cs typeface="+mn-ea"/>
                <a:sym typeface="+mn-lt"/>
              </a:rPr>
              <a:t>POWERPOINT</a:t>
            </a:r>
            <a:r>
              <a:rPr kumimoji="1" lang="zh-CN" altLang="en-US" sz="4400" b="1">
                <a:solidFill>
                  <a:srgbClr val="157E9F"/>
                </a:solidFill>
                <a:cs typeface="+mn-ea"/>
                <a:sym typeface="+mn-lt"/>
              </a:rPr>
              <a:t> </a:t>
            </a:r>
            <a:r>
              <a:rPr kumimoji="1" lang="en-US" altLang="zh-CN" sz="4400" b="1">
                <a:solidFill>
                  <a:srgbClr val="157E9F"/>
                </a:solidFill>
                <a:cs typeface="+mn-ea"/>
                <a:sym typeface="+mn-lt"/>
              </a:rPr>
              <a:t>TEMPLATE</a:t>
            </a:r>
            <a:endParaRPr kumimoji="1" lang="zh-CN" altLang="en-US" sz="4400" b="1">
              <a:solidFill>
                <a:srgbClr val="157E9F"/>
              </a:solidFill>
              <a:cs typeface="+mn-ea"/>
              <a:sym typeface="+mn-lt"/>
            </a:endParaRPr>
          </a:p>
        </p:txBody>
      </p:sp>
      <p:sp>
        <p:nvSpPr>
          <p:cNvPr id="17" name="文本占位符 13"/>
          <p:cNvSpPr>
            <a:spLocks noGrp="1"/>
          </p:cNvSpPr>
          <p:nvPr>
            <p:ph type="body" sz="quarter" idx="12" hasCustomPrompt="1"/>
          </p:nvPr>
        </p:nvSpPr>
        <p:spPr>
          <a:xfrm>
            <a:off x="5206314" y="5622878"/>
            <a:ext cx="1820362" cy="258528"/>
          </a:xfrm>
          <a:prstGeom prst="rect">
            <a:avLst/>
          </a:prstGeom>
          <a:noFill/>
        </p:spPr>
        <p:txBody>
          <a:bodyPr wrap="none" lIns="91436" tIns="45718" rIns="91436" bIns="45718" rtlCol="0">
            <a:spAutoFit/>
          </a:bodyPr>
          <a:lstStyle>
            <a:lvl1pPr marL="0" indent="0">
              <a:buNone/>
              <a:defRPr kumimoji="1" lang="zh-CN" altLang="en-US" sz="1200" dirty="0">
                <a:solidFill>
                  <a:schemeClr val="bg1"/>
                </a:solidFill>
                <a:cs typeface="+mn-ea"/>
              </a:defRPr>
            </a:lvl1pPr>
          </a:lstStyle>
          <a:p>
            <a:pPr defTabSz="457178"/>
            <a:r>
              <a:rPr kumimoji="1" lang="en-US" altLang="zh-CN" sz="1200">
                <a:solidFill>
                  <a:schemeClr val="bg1"/>
                </a:solidFill>
                <a:cs typeface="+mn-ea"/>
                <a:sym typeface="+mn-lt"/>
              </a:rPr>
              <a:t>PRESENTED</a:t>
            </a:r>
            <a:r>
              <a:rPr kumimoji="1" lang="zh-CN" altLang="en-US" sz="1200">
                <a:solidFill>
                  <a:schemeClr val="bg1"/>
                </a:solidFill>
                <a:cs typeface="+mn-ea"/>
                <a:sym typeface="+mn-lt"/>
              </a:rPr>
              <a:t> </a:t>
            </a:r>
            <a:r>
              <a:rPr kumimoji="1" lang="en-US" altLang="zh-CN" sz="1200">
                <a:solidFill>
                  <a:schemeClr val="bg1"/>
                </a:solidFill>
                <a:cs typeface="+mn-ea"/>
                <a:sym typeface="+mn-lt"/>
              </a:rPr>
              <a:t>BY</a:t>
            </a:r>
            <a:r>
              <a:rPr kumimoji="1" lang="zh-CN" altLang="en-US" sz="1200">
                <a:solidFill>
                  <a:schemeClr val="bg1"/>
                </a:solidFill>
                <a:cs typeface="+mn-ea"/>
                <a:sym typeface="+mn-lt"/>
              </a:rPr>
              <a:t> </a:t>
            </a:r>
            <a:r>
              <a:rPr kumimoji="1" lang="en-US" altLang="zh-CN" sz="1200">
                <a:solidFill>
                  <a:schemeClr val="bg1"/>
                </a:solidFill>
                <a:cs typeface="+mn-ea"/>
                <a:sym typeface="+mn-lt"/>
              </a:rPr>
              <a:t>OfficePLUS</a:t>
            </a:r>
            <a:endParaRPr kumimoji="1" lang="zh-CN" altLang="en-US" sz="1200">
              <a:solidFill>
                <a:schemeClr val="bg1"/>
              </a:solidFill>
              <a:cs typeface="+mn-ea"/>
              <a:sym typeface="+mn-lt"/>
            </a:endParaRPr>
          </a:p>
        </p:txBody>
      </p:sp>
    </p:spTree>
    <p:extLst>
      <p:ext uri="{BB962C8B-B14F-4D97-AF65-F5344CB8AC3E}">
        <p14:creationId xmlns:p14="http://schemas.microsoft.com/office/powerpoint/2010/main" val="196702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矩形 2"/>
          <p:cNvSpPr/>
          <p:nvPr userDrawn="1"/>
        </p:nvSpPr>
        <p:spPr>
          <a:xfrm>
            <a:off x="0" y="1962150"/>
            <a:ext cx="12192000" cy="3105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205289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sp>
        <p:nvSpPr>
          <p:cNvPr id="6" name="等腰三角形 5"/>
          <p:cNvSpPr/>
          <p:nvPr userDrawn="1"/>
        </p:nvSpPr>
        <p:spPr>
          <a:xfrm>
            <a:off x="8476343" y="0"/>
            <a:ext cx="3715657" cy="6858000"/>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a:off x="9361714" y="0"/>
            <a:ext cx="2830287" cy="6858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 y="0"/>
            <a:ext cx="3222171" cy="6858000"/>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0" y="0"/>
            <a:ext cx="2830287" cy="6858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241814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8">
    <p:spTree>
      <p:nvGrpSpPr>
        <p:cNvPr id="1" name=""/>
        <p:cNvGrpSpPr/>
        <p:nvPr/>
      </p:nvGrpSpPr>
      <p:grpSpPr>
        <a:xfrm>
          <a:off x="0" y="0"/>
          <a:ext cx="0" cy="0"/>
          <a:chOff x="0" y="0"/>
          <a:chExt cx="0" cy="0"/>
        </a:xfrm>
      </p:grpSpPr>
      <p:sp>
        <p:nvSpPr>
          <p:cNvPr id="3" name="矩形 2"/>
          <p:cNvSpPr/>
          <p:nvPr userDrawn="1"/>
        </p:nvSpPr>
        <p:spPr>
          <a:xfrm>
            <a:off x="0" y="0"/>
            <a:ext cx="12192000" cy="3028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666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3" name="矩形 2"/>
          <p:cNvSpPr/>
          <p:nvPr userDrawn="1"/>
        </p:nvSpPr>
        <p:spPr>
          <a:xfrm rot="16200000">
            <a:off x="-381000" y="381000"/>
            <a:ext cx="6858000" cy="6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Tree>
    <p:extLst>
      <p:ext uri="{BB962C8B-B14F-4D97-AF65-F5344CB8AC3E}">
        <p14:creationId xmlns:p14="http://schemas.microsoft.com/office/powerpoint/2010/main" val="73800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129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1033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48958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62269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4502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组合 4"/>
          <p:cNvGrpSpPr/>
          <p:nvPr userDrawn="1"/>
        </p:nvGrpSpPr>
        <p:grpSpPr>
          <a:xfrm>
            <a:off x="0" y="-8111"/>
            <a:ext cx="12192000" cy="6866111"/>
            <a:chOff x="0" y="-8111"/>
            <a:chExt cx="12192000" cy="6866111"/>
          </a:xfrm>
        </p:grpSpPr>
        <p:sp>
          <p:nvSpPr>
            <p:cNvPr id="6" name="矩形 5"/>
            <p:cNvSpPr/>
            <p:nvPr/>
          </p:nvSpPr>
          <p:spPr>
            <a:xfrm>
              <a:off x="0" y="0"/>
              <a:ext cx="5502613"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userDrawn="1"/>
          </p:nvSpPr>
          <p:spPr>
            <a:xfrm>
              <a:off x="5502613" y="-8111"/>
              <a:ext cx="6689387" cy="6866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占位符 22"/>
          <p:cNvSpPr>
            <a:spLocks noGrp="1"/>
          </p:cNvSpPr>
          <p:nvPr userDrawn="1">
            <p:ph type="body" sz="quarter" idx="10" hasCustomPrompt="1"/>
          </p:nvPr>
        </p:nvSpPr>
        <p:spPr>
          <a:xfrm>
            <a:off x="6096155" y="4330700"/>
            <a:ext cx="1701645"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b="1" dirty="0">
                <a:solidFill>
                  <a:schemeClr val="lt1"/>
                </a:solidFill>
                <a:cs typeface="+mn-ea"/>
              </a:defRPr>
            </a:lvl1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b="1">
                <a:cs typeface="+mn-ea"/>
                <a:sym typeface="+mn-lt"/>
              </a:rPr>
              <a:t>Your keyword</a:t>
            </a:r>
            <a:endParaRPr lang="zh-CN" altLang="en-US" sz="2000" b="1">
              <a:cs typeface="+mn-ea"/>
              <a:sym typeface="+mn-lt"/>
            </a:endParaRPr>
          </a:p>
        </p:txBody>
      </p:sp>
      <p:sp>
        <p:nvSpPr>
          <p:cNvPr id="29" name="文本占位符 22"/>
          <p:cNvSpPr>
            <a:spLocks noGrp="1"/>
          </p:cNvSpPr>
          <p:nvPr userDrawn="1">
            <p:ph type="body" sz="quarter" idx="14" hasCustomPrompt="1"/>
          </p:nvPr>
        </p:nvSpPr>
        <p:spPr>
          <a:xfrm>
            <a:off x="6096000" y="1766017"/>
            <a:ext cx="5356070" cy="424732"/>
          </a:xfrm>
          <a:prstGeom prst="rect">
            <a:avLst/>
          </a:prstGeom>
          <a:noFill/>
        </p:spPr>
        <p:txBody>
          <a:bodyPr wrap="square" rtlCol="0">
            <a:sp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b="1" dirty="0">
                <a:cs typeface="+mn-ea"/>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400" b="1">
                <a:cs typeface="+mn-ea"/>
                <a:sym typeface="+mn-lt"/>
              </a:rPr>
              <a:t>点击此处添加标题</a:t>
            </a:r>
          </a:p>
        </p:txBody>
      </p:sp>
      <p:sp>
        <p:nvSpPr>
          <p:cNvPr id="32" name="文本占位符 31"/>
          <p:cNvSpPr>
            <a:spLocks noGrp="1"/>
          </p:cNvSpPr>
          <p:nvPr userDrawn="1">
            <p:ph type="body" sz="quarter" idx="15" hasCustomPrompt="1"/>
          </p:nvPr>
        </p:nvSpPr>
        <p:spPr>
          <a:xfrm>
            <a:off x="6096000" y="2446338"/>
            <a:ext cx="5356225" cy="1752531"/>
          </a:xfrm>
          <a:prstGeom prst="rect">
            <a:avLst/>
          </a:prstGeom>
        </p:spPr>
        <p:txBody>
          <a:bodyPr>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200">
                <a:solidFill>
                  <a:schemeClr val="bg1">
                    <a:lumMod val="50000"/>
                  </a:schemeClr>
                </a:solidFill>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lumMod val="50000"/>
                  </a:schemeClr>
                </a:solidFill>
                <a:cs typeface="+mn-ea"/>
                <a:sym typeface="+mn-lt"/>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0" name="文本占位符 22"/>
          <p:cNvSpPr>
            <a:spLocks noGrp="1"/>
          </p:cNvSpPr>
          <p:nvPr userDrawn="1">
            <p:ph type="body" sz="quarter" idx="17" hasCustomPrompt="1"/>
          </p:nvPr>
        </p:nvSpPr>
        <p:spPr>
          <a:xfrm>
            <a:off x="1757362" y="1512116"/>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4" name="文本占位符 3"/>
          <p:cNvSpPr>
            <a:spLocks noGrp="1"/>
          </p:cNvSpPr>
          <p:nvPr userDrawn="1">
            <p:ph type="body" sz="quarter" idx="18" hasCustomPrompt="1"/>
          </p:nvPr>
        </p:nvSpPr>
        <p:spPr>
          <a:xfrm>
            <a:off x="842962" y="1373616"/>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33" name="文本占位符 22"/>
          <p:cNvSpPr>
            <a:spLocks noGrp="1"/>
          </p:cNvSpPr>
          <p:nvPr userDrawn="1">
            <p:ph type="body" sz="quarter" idx="19" hasCustomPrompt="1"/>
          </p:nvPr>
        </p:nvSpPr>
        <p:spPr>
          <a:xfrm>
            <a:off x="1757362" y="3023291"/>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34" name="文本占位符 3"/>
          <p:cNvSpPr>
            <a:spLocks noGrp="1"/>
          </p:cNvSpPr>
          <p:nvPr userDrawn="1">
            <p:ph type="body" sz="quarter" idx="20" hasCustomPrompt="1"/>
          </p:nvPr>
        </p:nvSpPr>
        <p:spPr>
          <a:xfrm>
            <a:off x="842962" y="2884791"/>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35" name="文本占位符 22"/>
          <p:cNvSpPr>
            <a:spLocks noGrp="1"/>
          </p:cNvSpPr>
          <p:nvPr userDrawn="1">
            <p:ph type="body" sz="quarter" idx="21" hasCustomPrompt="1"/>
          </p:nvPr>
        </p:nvSpPr>
        <p:spPr>
          <a:xfrm>
            <a:off x="1757362" y="4535157"/>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36" name="文本占位符 3"/>
          <p:cNvSpPr>
            <a:spLocks noGrp="1"/>
          </p:cNvSpPr>
          <p:nvPr userDrawn="1">
            <p:ph type="body" sz="quarter" idx="22" hasCustomPrompt="1"/>
          </p:nvPr>
        </p:nvSpPr>
        <p:spPr>
          <a:xfrm>
            <a:off x="842962" y="4396657"/>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Tree>
    <p:extLst>
      <p:ext uri="{BB962C8B-B14F-4D97-AF65-F5344CB8AC3E}">
        <p14:creationId xmlns:p14="http://schemas.microsoft.com/office/powerpoint/2010/main" val="15048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2" name="组合 21"/>
          <p:cNvGrpSpPr/>
          <p:nvPr userDrawn="1"/>
        </p:nvGrpSpPr>
        <p:grpSpPr>
          <a:xfrm>
            <a:off x="0" y="-8111"/>
            <a:ext cx="12192000" cy="6866111"/>
            <a:chOff x="0" y="-8111"/>
            <a:chExt cx="12192000" cy="6866111"/>
          </a:xfrm>
        </p:grpSpPr>
        <p:sp>
          <p:nvSpPr>
            <p:cNvPr id="23" name="矩形 22"/>
            <p:cNvSpPr/>
            <p:nvPr/>
          </p:nvSpPr>
          <p:spPr>
            <a:xfrm>
              <a:off x="0" y="0"/>
              <a:ext cx="5502613"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userDrawn="1"/>
          </p:nvSpPr>
          <p:spPr>
            <a:xfrm>
              <a:off x="5502613" y="-8111"/>
              <a:ext cx="6689387" cy="6866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占位符 22"/>
          <p:cNvSpPr>
            <a:spLocks noGrp="1"/>
          </p:cNvSpPr>
          <p:nvPr>
            <p:ph type="body" sz="quarter" idx="14" hasCustomPrompt="1"/>
          </p:nvPr>
        </p:nvSpPr>
        <p:spPr>
          <a:xfrm>
            <a:off x="6096000" y="1766017"/>
            <a:ext cx="5356070" cy="424732"/>
          </a:xfrm>
          <a:prstGeom prst="rect">
            <a:avLst/>
          </a:prstGeom>
          <a:noFill/>
        </p:spPr>
        <p:txBody>
          <a:bodyPr wrap="square" rtlCol="0">
            <a:sp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b="1" dirty="0">
                <a:cs typeface="+mn-ea"/>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400" b="1">
                <a:cs typeface="+mn-ea"/>
                <a:sym typeface="+mn-lt"/>
              </a:rPr>
              <a:t>点击此处添加标题</a:t>
            </a:r>
          </a:p>
        </p:txBody>
      </p:sp>
      <p:sp>
        <p:nvSpPr>
          <p:cNvPr id="32" name="文本占位符 31"/>
          <p:cNvSpPr>
            <a:spLocks noGrp="1"/>
          </p:cNvSpPr>
          <p:nvPr>
            <p:ph type="body" sz="quarter" idx="15" hasCustomPrompt="1"/>
          </p:nvPr>
        </p:nvSpPr>
        <p:spPr>
          <a:xfrm>
            <a:off x="6096000" y="2446338"/>
            <a:ext cx="5356225" cy="1752531"/>
          </a:xfrm>
          <a:prstGeom prst="rect">
            <a:avLst/>
          </a:prstGeom>
        </p:spPr>
        <p:txBody>
          <a:bodyPr>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200">
                <a:solidFill>
                  <a:schemeClr val="bg1">
                    <a:lumMod val="50000"/>
                  </a:schemeClr>
                </a:solidFill>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lumMod val="50000"/>
                  </a:schemeClr>
                </a:solidFill>
                <a:cs typeface="+mn-ea"/>
                <a:sym typeface="+mn-lt"/>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0" name="文本占位符 22"/>
          <p:cNvSpPr>
            <a:spLocks noGrp="1"/>
          </p:cNvSpPr>
          <p:nvPr>
            <p:ph type="body" sz="quarter" idx="17" hasCustomPrompt="1"/>
          </p:nvPr>
        </p:nvSpPr>
        <p:spPr>
          <a:xfrm>
            <a:off x="1757362" y="726383"/>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4" name="文本占位符 3"/>
          <p:cNvSpPr>
            <a:spLocks noGrp="1"/>
          </p:cNvSpPr>
          <p:nvPr>
            <p:ph type="body" sz="quarter" idx="18" hasCustomPrompt="1"/>
          </p:nvPr>
        </p:nvSpPr>
        <p:spPr>
          <a:xfrm>
            <a:off x="842962" y="587883"/>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33" name="文本占位符 22"/>
          <p:cNvSpPr>
            <a:spLocks noGrp="1"/>
          </p:cNvSpPr>
          <p:nvPr>
            <p:ph type="body" sz="quarter" idx="19" hasCustomPrompt="1"/>
          </p:nvPr>
        </p:nvSpPr>
        <p:spPr>
          <a:xfrm>
            <a:off x="1757362" y="2237558"/>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34" name="文本占位符 3"/>
          <p:cNvSpPr>
            <a:spLocks noGrp="1"/>
          </p:cNvSpPr>
          <p:nvPr>
            <p:ph type="body" sz="quarter" idx="20" hasCustomPrompt="1"/>
          </p:nvPr>
        </p:nvSpPr>
        <p:spPr>
          <a:xfrm>
            <a:off x="842962" y="2099058"/>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35" name="文本占位符 22"/>
          <p:cNvSpPr>
            <a:spLocks noGrp="1"/>
          </p:cNvSpPr>
          <p:nvPr>
            <p:ph type="body" sz="quarter" idx="21" hasCustomPrompt="1"/>
          </p:nvPr>
        </p:nvSpPr>
        <p:spPr>
          <a:xfrm>
            <a:off x="1757362" y="3749424"/>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36" name="文本占位符 3"/>
          <p:cNvSpPr>
            <a:spLocks noGrp="1"/>
          </p:cNvSpPr>
          <p:nvPr>
            <p:ph type="body" sz="quarter" idx="22" hasCustomPrompt="1"/>
          </p:nvPr>
        </p:nvSpPr>
        <p:spPr>
          <a:xfrm>
            <a:off x="842962" y="3610924"/>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16" name="文本占位符 22"/>
          <p:cNvSpPr>
            <a:spLocks noGrp="1"/>
          </p:cNvSpPr>
          <p:nvPr>
            <p:ph type="body" sz="quarter" idx="23" hasCustomPrompt="1"/>
          </p:nvPr>
        </p:nvSpPr>
        <p:spPr>
          <a:xfrm>
            <a:off x="1757362" y="5261290"/>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17" name="文本占位符 3"/>
          <p:cNvSpPr>
            <a:spLocks noGrp="1"/>
          </p:cNvSpPr>
          <p:nvPr>
            <p:ph type="body" sz="quarter" idx="24" hasCustomPrompt="1"/>
          </p:nvPr>
        </p:nvSpPr>
        <p:spPr>
          <a:xfrm>
            <a:off x="842962" y="5122790"/>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18" name="文本占位符 22"/>
          <p:cNvSpPr>
            <a:spLocks noGrp="1"/>
          </p:cNvSpPr>
          <p:nvPr>
            <p:ph type="body" sz="quarter" idx="10" hasCustomPrompt="1"/>
          </p:nvPr>
        </p:nvSpPr>
        <p:spPr>
          <a:xfrm>
            <a:off x="6096155" y="4330700"/>
            <a:ext cx="1701645"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b="1" dirty="0">
                <a:solidFill>
                  <a:schemeClr val="lt1"/>
                </a:solidFill>
                <a:cs typeface="+mn-ea"/>
              </a:defRPr>
            </a:lvl1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b="1">
                <a:cs typeface="+mn-ea"/>
                <a:sym typeface="+mn-lt"/>
              </a:rPr>
              <a:t>Your keyword</a:t>
            </a:r>
            <a:endParaRPr lang="zh-CN" altLang="en-US" sz="2000" b="1">
              <a:cs typeface="+mn-ea"/>
              <a:sym typeface="+mn-lt"/>
            </a:endParaRPr>
          </a:p>
        </p:txBody>
      </p:sp>
    </p:spTree>
    <p:extLst>
      <p:ext uri="{BB962C8B-B14F-4D97-AF65-F5344CB8AC3E}">
        <p14:creationId xmlns:p14="http://schemas.microsoft.com/office/powerpoint/2010/main" val="413707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6" name="组合 25"/>
          <p:cNvGrpSpPr/>
          <p:nvPr userDrawn="1"/>
        </p:nvGrpSpPr>
        <p:grpSpPr>
          <a:xfrm>
            <a:off x="0" y="-8111"/>
            <a:ext cx="12192000" cy="6866111"/>
            <a:chOff x="0" y="-8111"/>
            <a:chExt cx="12192000" cy="6866111"/>
          </a:xfrm>
        </p:grpSpPr>
        <p:sp>
          <p:nvSpPr>
            <p:cNvPr id="27" name="矩形 26"/>
            <p:cNvSpPr/>
            <p:nvPr/>
          </p:nvSpPr>
          <p:spPr>
            <a:xfrm>
              <a:off x="0" y="0"/>
              <a:ext cx="5502613"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userDrawn="1"/>
          </p:nvSpPr>
          <p:spPr>
            <a:xfrm>
              <a:off x="5502613" y="-8111"/>
              <a:ext cx="6689387" cy="6866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占位符 22"/>
          <p:cNvSpPr>
            <a:spLocks noGrp="1"/>
          </p:cNvSpPr>
          <p:nvPr>
            <p:ph type="body" sz="quarter" idx="14" hasCustomPrompt="1"/>
          </p:nvPr>
        </p:nvSpPr>
        <p:spPr>
          <a:xfrm>
            <a:off x="6096000" y="1766017"/>
            <a:ext cx="5356070" cy="424732"/>
          </a:xfrm>
          <a:prstGeom prst="rect">
            <a:avLst/>
          </a:prstGeom>
          <a:noFill/>
        </p:spPr>
        <p:txBody>
          <a:bodyPr wrap="square" rtlCol="0">
            <a:sp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400" b="1" dirty="0">
                <a:cs typeface="+mn-ea"/>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400" b="1">
                <a:cs typeface="+mn-ea"/>
                <a:sym typeface="+mn-lt"/>
              </a:rPr>
              <a:t>点击此处添加标题</a:t>
            </a:r>
          </a:p>
        </p:txBody>
      </p:sp>
      <p:sp>
        <p:nvSpPr>
          <p:cNvPr id="32" name="文本占位符 31"/>
          <p:cNvSpPr>
            <a:spLocks noGrp="1"/>
          </p:cNvSpPr>
          <p:nvPr>
            <p:ph type="body" sz="quarter" idx="15" hasCustomPrompt="1"/>
          </p:nvPr>
        </p:nvSpPr>
        <p:spPr>
          <a:xfrm>
            <a:off x="6096000" y="2446338"/>
            <a:ext cx="5356225" cy="1752531"/>
          </a:xfrm>
          <a:prstGeom prst="rect">
            <a:avLst/>
          </a:prstGeom>
        </p:spPr>
        <p:txBody>
          <a:bodyPr>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200">
                <a:solidFill>
                  <a:schemeClr val="bg1">
                    <a:lumMod val="50000"/>
                  </a:schemeClr>
                </a:solidFill>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lumMod val="50000"/>
                  </a:schemeClr>
                </a:solidFill>
                <a:cs typeface="+mn-ea"/>
                <a:sym typeface="+mn-lt"/>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0" name="文本占位符 22"/>
          <p:cNvSpPr>
            <a:spLocks noGrp="1"/>
          </p:cNvSpPr>
          <p:nvPr>
            <p:ph type="body" sz="quarter" idx="17" hasCustomPrompt="1"/>
          </p:nvPr>
        </p:nvSpPr>
        <p:spPr>
          <a:xfrm>
            <a:off x="1757362" y="647644"/>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4" name="文本占位符 3"/>
          <p:cNvSpPr>
            <a:spLocks noGrp="1"/>
          </p:cNvSpPr>
          <p:nvPr>
            <p:ph type="body" sz="quarter" idx="18" hasCustomPrompt="1"/>
          </p:nvPr>
        </p:nvSpPr>
        <p:spPr>
          <a:xfrm>
            <a:off x="842962" y="509144"/>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14" name="文本占位符 22"/>
          <p:cNvSpPr>
            <a:spLocks noGrp="1"/>
          </p:cNvSpPr>
          <p:nvPr>
            <p:ph type="body" sz="quarter" idx="19" hasCustomPrompt="1"/>
          </p:nvPr>
        </p:nvSpPr>
        <p:spPr>
          <a:xfrm>
            <a:off x="1757362" y="1839058"/>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15" name="文本占位符 3"/>
          <p:cNvSpPr>
            <a:spLocks noGrp="1"/>
          </p:cNvSpPr>
          <p:nvPr>
            <p:ph type="body" sz="quarter" idx="20" hasCustomPrompt="1"/>
          </p:nvPr>
        </p:nvSpPr>
        <p:spPr>
          <a:xfrm>
            <a:off x="842962" y="1700558"/>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16" name="文本占位符 22"/>
          <p:cNvSpPr>
            <a:spLocks noGrp="1"/>
          </p:cNvSpPr>
          <p:nvPr>
            <p:ph type="body" sz="quarter" idx="21" hasCustomPrompt="1"/>
          </p:nvPr>
        </p:nvSpPr>
        <p:spPr>
          <a:xfrm>
            <a:off x="1757362" y="3030472"/>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17" name="文本占位符 3"/>
          <p:cNvSpPr>
            <a:spLocks noGrp="1"/>
          </p:cNvSpPr>
          <p:nvPr>
            <p:ph type="body" sz="quarter" idx="22" hasCustomPrompt="1"/>
          </p:nvPr>
        </p:nvSpPr>
        <p:spPr>
          <a:xfrm>
            <a:off x="842962" y="2891972"/>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20" name="文本占位符 22"/>
          <p:cNvSpPr>
            <a:spLocks noGrp="1"/>
          </p:cNvSpPr>
          <p:nvPr>
            <p:ph type="body" sz="quarter" idx="23" hasCustomPrompt="1"/>
          </p:nvPr>
        </p:nvSpPr>
        <p:spPr>
          <a:xfrm>
            <a:off x="1757362" y="4213732"/>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21" name="文本占位符 3"/>
          <p:cNvSpPr>
            <a:spLocks noGrp="1"/>
          </p:cNvSpPr>
          <p:nvPr>
            <p:ph type="body" sz="quarter" idx="24" hasCustomPrompt="1"/>
          </p:nvPr>
        </p:nvSpPr>
        <p:spPr>
          <a:xfrm>
            <a:off x="842962" y="4075232"/>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22" name="文本占位符 22"/>
          <p:cNvSpPr>
            <a:spLocks noGrp="1"/>
          </p:cNvSpPr>
          <p:nvPr>
            <p:ph type="body" sz="quarter" idx="25" hasCustomPrompt="1"/>
          </p:nvPr>
        </p:nvSpPr>
        <p:spPr>
          <a:xfrm>
            <a:off x="1757362" y="5354552"/>
            <a:ext cx="3276600" cy="81253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sz="1200">
                <a:solidFill>
                  <a:schemeClr val="bg1"/>
                </a:solidFill>
                <a:cs typeface="+mn-ea"/>
                <a:sym typeface="+mn-lt"/>
              </a:rPr>
              <a:t>标题数字等都可以通过点击和重新输入进行更改，顶部“开始”面板中可以对字体、字号、颜色、行距等进行修改。</a:t>
            </a:r>
          </a:p>
        </p:txBody>
      </p:sp>
      <p:sp>
        <p:nvSpPr>
          <p:cNvPr id="24" name="文本占位符 3"/>
          <p:cNvSpPr>
            <a:spLocks noGrp="1"/>
          </p:cNvSpPr>
          <p:nvPr>
            <p:ph type="body" sz="quarter" idx="26" hasCustomPrompt="1"/>
          </p:nvPr>
        </p:nvSpPr>
        <p:spPr>
          <a:xfrm>
            <a:off x="842962" y="5216052"/>
            <a:ext cx="914400" cy="1089529"/>
          </a:xfrm>
          <a:prstGeom prst="rect">
            <a:avLst/>
          </a:prstGeom>
        </p:spPr>
        <p:txBody>
          <a:bodyPr>
            <a:spAutoFit/>
          </a:bodyPr>
          <a:lstStyle>
            <a:lvl1pPr marL="0" indent="0" algn="ctr">
              <a:buNone/>
              <a:defRPr sz="7200">
                <a:solidFill>
                  <a:schemeClr val="accent5"/>
                </a:solidFill>
              </a:defRPr>
            </a:lvl1pPr>
          </a:lstStyle>
          <a:p>
            <a:pPr lvl="0"/>
            <a:r>
              <a:rPr lang="en-US" altLang="zh-CN"/>
              <a:t>1</a:t>
            </a:r>
            <a:endParaRPr lang="zh-CN" altLang="en-US"/>
          </a:p>
        </p:txBody>
      </p:sp>
      <p:sp>
        <p:nvSpPr>
          <p:cNvPr id="25" name="文本占位符 22"/>
          <p:cNvSpPr>
            <a:spLocks noGrp="1"/>
          </p:cNvSpPr>
          <p:nvPr>
            <p:ph type="body" sz="quarter" idx="10" hasCustomPrompt="1"/>
          </p:nvPr>
        </p:nvSpPr>
        <p:spPr>
          <a:xfrm>
            <a:off x="6096155" y="4330700"/>
            <a:ext cx="1701645"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b="1" dirty="0">
                <a:solidFill>
                  <a:schemeClr val="lt1"/>
                </a:solidFill>
                <a:cs typeface="+mn-ea"/>
              </a:defRPr>
            </a:lvl1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b="1">
                <a:cs typeface="+mn-ea"/>
                <a:sym typeface="+mn-lt"/>
              </a:rPr>
              <a:t>Your keyword</a:t>
            </a:r>
            <a:endParaRPr lang="zh-CN" altLang="en-US" sz="2000" b="1">
              <a:cs typeface="+mn-ea"/>
              <a:sym typeface="+mn-lt"/>
            </a:endParaRPr>
          </a:p>
        </p:txBody>
      </p:sp>
    </p:spTree>
    <p:extLst>
      <p:ext uri="{BB962C8B-B14F-4D97-AF65-F5344CB8AC3E}">
        <p14:creationId xmlns:p14="http://schemas.microsoft.com/office/powerpoint/2010/main" val="43134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3"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38843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4586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solidFill>
                  <a:schemeClr val="bg1"/>
                </a:solidFill>
              </a:defRPr>
            </a:lvl1pPr>
          </a:lstStyle>
          <a:p>
            <a:pPr lvl="0"/>
            <a:r>
              <a:rPr lang="zh-CN" altLang="en-US"/>
              <a:t>点击此处添加标题</a:t>
            </a:r>
          </a:p>
        </p:txBody>
      </p:sp>
    </p:spTree>
    <p:extLst>
      <p:ext uri="{BB962C8B-B14F-4D97-AF65-F5344CB8AC3E}">
        <p14:creationId xmlns:p14="http://schemas.microsoft.com/office/powerpoint/2010/main" val="30117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97A4CA56-C766-4643-9C49-0B5937DF92E1}" type="datetimeFigureOut">
              <a:rPr lang="zh-CN" altLang="en-US" smtClean="0"/>
              <a:t>2018/12/20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5931A4B-E62A-4F8E-837E-E9B10A41F2CC}" type="slidenum">
              <a:rPr lang="zh-CN" altLang="en-US" smtClean="0"/>
              <a:t>‹#›</a:t>
            </a:fld>
            <a:endParaRPr lang="zh-CN" altLang="en-US"/>
          </a:p>
        </p:txBody>
      </p:sp>
      <p:sp>
        <p:nvSpPr>
          <p:cNvPr id="6" name="矩形 5"/>
          <p:cNvSpPr/>
          <p:nvPr userDrawn="1"/>
        </p:nvSpPr>
        <p:spPr>
          <a:xfrm>
            <a:off x="0" y="1981200"/>
            <a:ext cx="12192000" cy="487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239435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3" name="矩形 2"/>
          <p:cNvSpPr/>
          <p:nvPr userDrawn="1"/>
        </p:nvSpPr>
        <p:spPr>
          <a:xfrm>
            <a:off x="0" y="4419600"/>
            <a:ext cx="12192000" cy="243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lvl1pPr>
          </a:lstStyle>
          <a:p>
            <a:pPr lvl="0"/>
            <a:r>
              <a:rPr lang="zh-CN" altLang="en-US"/>
              <a:t>点击此处添加标题</a:t>
            </a:r>
          </a:p>
        </p:txBody>
      </p:sp>
    </p:spTree>
    <p:extLst>
      <p:ext uri="{BB962C8B-B14F-4D97-AF65-F5344CB8AC3E}">
        <p14:creationId xmlns:p14="http://schemas.microsoft.com/office/powerpoint/2010/main" val="302164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6" name="等腰三角形 5"/>
          <p:cNvSpPr/>
          <p:nvPr userDrawn="1"/>
        </p:nvSpPr>
        <p:spPr>
          <a:xfrm>
            <a:off x="0" y="0"/>
            <a:ext cx="12192000" cy="6858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10800000">
            <a:off x="0" y="0"/>
            <a:ext cx="12192000" cy="6858000"/>
          </a:xfrm>
          <a:prstGeom prst="triangle">
            <a:avLst>
              <a:gd name="adj" fmla="val 1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
          <p:cNvSpPr>
            <a:spLocks noGrp="1"/>
          </p:cNvSpPr>
          <p:nvPr>
            <p:ph type="body" sz="quarter" idx="13" hasCustomPrompt="1"/>
          </p:nvPr>
        </p:nvSpPr>
        <p:spPr>
          <a:xfrm>
            <a:off x="4785360" y="365126"/>
            <a:ext cx="2621280" cy="420552"/>
          </a:xfrm>
          <a:prstGeom prst="rect">
            <a:avLst/>
          </a:prstGeom>
        </p:spPr>
        <p:txBody>
          <a:bodyPr/>
          <a:lstStyle>
            <a:lvl1pPr marL="0" indent="0">
              <a:buNone/>
              <a:defRPr sz="2400" b="1">
                <a:solidFill>
                  <a:schemeClr val="bg1"/>
                </a:solidFill>
              </a:defRPr>
            </a:lvl1pPr>
          </a:lstStyle>
          <a:p>
            <a:pPr lvl="0"/>
            <a:r>
              <a:rPr lang="zh-CN" altLang="en-US"/>
              <a:t>点击此处添加标题</a:t>
            </a:r>
          </a:p>
        </p:txBody>
      </p:sp>
    </p:spTree>
    <p:extLst>
      <p:ext uri="{BB962C8B-B14F-4D97-AF65-F5344CB8AC3E}">
        <p14:creationId xmlns:p14="http://schemas.microsoft.com/office/powerpoint/2010/main" val="268104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1077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9" r:id="rId3"/>
    <p:sldLayoutId id="2147483700" r:id="rId4"/>
    <p:sldLayoutId id="2147483701" r:id="rId5"/>
    <p:sldLayoutId id="2147483691" r:id="rId6"/>
    <p:sldLayoutId id="2147483692" r:id="rId7"/>
    <p:sldLayoutId id="2147483693" r:id="rId8"/>
    <p:sldLayoutId id="2147483694" r:id="rId9"/>
    <p:sldLayoutId id="2147483696" r:id="rId10"/>
    <p:sldLayoutId id="2147483697" r:id="rId11"/>
    <p:sldLayoutId id="2147483698" r:id="rId12"/>
    <p:sldLayoutId id="2147483703" r:id="rId13"/>
    <p:sldLayoutId id="214748370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68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3489910" y="4048840"/>
            <a:ext cx="5262979" cy="701731"/>
          </a:xfrm>
        </p:spPr>
        <p:txBody>
          <a:bodyPr/>
          <a:lstStyle/>
          <a:p>
            <a:pPr lvl="0" algn="ctr"/>
            <a:r>
              <a:rPr lang="zh-TW" altLang="en-US" kern="0">
                <a:sym typeface="+mn-lt"/>
              </a:rPr>
              <a:t>逢甲資訊工程系專題</a:t>
            </a:r>
            <a:endParaRPr lang="zh-CN" altLang="en-US" kern="0">
              <a:sym typeface="+mn-lt"/>
            </a:endParaRPr>
          </a:p>
        </p:txBody>
      </p:sp>
      <p:sp>
        <p:nvSpPr>
          <p:cNvPr id="10" name="矩形 9">
            <a:extLst>
              <a:ext uri="{FF2B5EF4-FFF2-40B4-BE49-F238E27FC236}">
                <a16:creationId xmlns:a16="http://schemas.microsoft.com/office/drawing/2014/main" id="{63F1FFA1-F9D5-4FDE-AA02-A6A07D41BF08}"/>
              </a:ext>
            </a:extLst>
          </p:cNvPr>
          <p:cNvSpPr/>
          <p:nvPr/>
        </p:nvSpPr>
        <p:spPr>
          <a:xfrm>
            <a:off x="5090160" y="1341120"/>
            <a:ext cx="2062480" cy="240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TW" altLang="en-US" sz="1400">
              <a:latin typeface="微软雅黑" panose="020B0503020204020204" pitchFamily="34" charset="-122"/>
              <a:ea typeface="微软雅黑" panose="020B0503020204020204" pitchFamily="34" charset="-122"/>
            </a:endParaRPr>
          </a:p>
        </p:txBody>
      </p:sp>
      <p:pic>
        <p:nvPicPr>
          <p:cNvPr id="3" name="圖片 2">
            <a:extLst>
              <a:ext uri="{FF2B5EF4-FFF2-40B4-BE49-F238E27FC236}">
                <a16:creationId xmlns:a16="http://schemas.microsoft.com/office/drawing/2014/main" id="{8E4EF9A0-DFDE-4F98-9D00-44DE6C932969}"/>
              </a:ext>
            </a:extLst>
          </p:cNvPr>
          <p:cNvPicPr>
            <a:picLocks noChangeAspect="1"/>
          </p:cNvPicPr>
          <p:nvPr/>
        </p:nvPicPr>
        <p:blipFill rotWithShape="1">
          <a:blip r:embed="rId3"/>
          <a:srcRect l="42018" t="35683" r="42550" b="36724"/>
          <a:stretch/>
        </p:blipFill>
        <p:spPr>
          <a:xfrm>
            <a:off x="4713076" y="811509"/>
            <a:ext cx="2670216" cy="2685707"/>
          </a:xfrm>
          <a:prstGeom prst="rect">
            <a:avLst/>
          </a:prstGeom>
        </p:spPr>
      </p:pic>
      <p:sp>
        <p:nvSpPr>
          <p:cNvPr id="13" name="流程圖: 結束點 12">
            <a:extLst>
              <a:ext uri="{FF2B5EF4-FFF2-40B4-BE49-F238E27FC236}">
                <a16:creationId xmlns:a16="http://schemas.microsoft.com/office/drawing/2014/main" id="{BE97B22B-6201-4FF8-A7FC-4BA2036D7424}"/>
              </a:ext>
            </a:extLst>
          </p:cNvPr>
          <p:cNvSpPr/>
          <p:nvPr/>
        </p:nvSpPr>
        <p:spPr>
          <a:xfrm>
            <a:off x="4460239" y="4929567"/>
            <a:ext cx="3271520" cy="1645070"/>
          </a:xfrm>
          <a:prstGeom prst="flowChartTerminator">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TW" altLang="en-US">
                <a:latin typeface="微软雅黑" panose="020B0503020204020204" pitchFamily="34" charset="-122"/>
                <a:ea typeface="微软雅黑" panose="020B0503020204020204" pitchFamily="34" charset="-122"/>
              </a:rPr>
              <a:t>陳緯諺</a:t>
            </a:r>
            <a:endParaRPr lang="en-US" altLang="zh-TW">
              <a:latin typeface="微软雅黑" panose="020B0503020204020204" pitchFamily="34" charset="-122"/>
              <a:ea typeface="微软雅黑" panose="020B0503020204020204" pitchFamily="34" charset="-122"/>
            </a:endParaRPr>
          </a:p>
          <a:p>
            <a:pPr algn="ctr">
              <a:lnSpc>
                <a:spcPct val="130000"/>
              </a:lnSpc>
            </a:pPr>
            <a:r>
              <a:rPr lang="zh-TW" altLang="en-US">
                <a:latin typeface="微软雅黑" panose="020B0503020204020204" pitchFamily="34" charset="-122"/>
                <a:ea typeface="微软雅黑" panose="020B0503020204020204" pitchFamily="34" charset="-122"/>
              </a:rPr>
              <a:t>李碩太</a:t>
            </a:r>
            <a:endParaRPr lang="en-US" altLang="zh-TW">
              <a:latin typeface="微软雅黑" panose="020B0503020204020204" pitchFamily="34" charset="-122"/>
              <a:ea typeface="微软雅黑" panose="020B0503020204020204" pitchFamily="34" charset="-122"/>
            </a:endParaRPr>
          </a:p>
          <a:p>
            <a:pPr algn="ctr">
              <a:lnSpc>
                <a:spcPct val="130000"/>
              </a:lnSpc>
            </a:pPr>
            <a:r>
              <a:rPr lang="zh-TW" altLang="en-US">
                <a:latin typeface="微软雅黑" panose="020B0503020204020204" pitchFamily="34" charset="-122"/>
                <a:ea typeface="微软雅黑" panose="020B0503020204020204" pitchFamily="34" charset="-122"/>
              </a:rPr>
              <a:t>郭宇軒</a:t>
            </a:r>
            <a:endParaRPr lang="en-US" altLang="zh-TW">
              <a:latin typeface="微软雅黑" panose="020B0503020204020204" pitchFamily="34" charset="-122"/>
              <a:ea typeface="微软雅黑" panose="020B0503020204020204" pitchFamily="34" charset="-122"/>
            </a:endParaRPr>
          </a:p>
          <a:p>
            <a:pPr algn="ctr">
              <a:lnSpc>
                <a:spcPct val="130000"/>
              </a:lnSpc>
              <a:spcBef>
                <a:spcPts val="1200"/>
              </a:spcBef>
            </a:pPr>
            <a:r>
              <a:rPr lang="zh-TW" altLang="en-US" sz="1400">
                <a:latin typeface="微软雅黑" panose="020B0503020204020204" pitchFamily="34" charset="-122"/>
                <a:ea typeface="微软雅黑" panose="020B0503020204020204" pitchFamily="34" charset="-122"/>
              </a:rPr>
              <a:t>指導老師</a:t>
            </a:r>
            <a:r>
              <a:rPr lang="en-US" altLang="zh-TW" sz="1400">
                <a:latin typeface="微软雅黑" panose="020B0503020204020204" pitchFamily="34" charset="-122"/>
                <a:ea typeface="微软雅黑" panose="020B0503020204020204" pitchFamily="34" charset="-122"/>
              </a:rPr>
              <a:t>:</a:t>
            </a:r>
            <a:r>
              <a:rPr lang="zh-TW" altLang="en-US" sz="1400">
                <a:latin typeface="微软雅黑" panose="020B0503020204020204" pitchFamily="34" charset="-122"/>
                <a:ea typeface="微软雅黑" panose="020B0503020204020204" pitchFamily="34" charset="-122"/>
              </a:rPr>
              <a:t>陳德生</a:t>
            </a:r>
            <a:endParaRPr lang="en-US" altLang="zh-TW" sz="1400">
              <a:latin typeface="微软雅黑" panose="020B0503020204020204" pitchFamily="34" charset="-122"/>
              <a:ea typeface="微软雅黑" panose="020B0503020204020204" pitchFamily="34" charset="-122"/>
            </a:endParaRPr>
          </a:p>
        </p:txBody>
      </p:sp>
      <p:sp>
        <p:nvSpPr>
          <p:cNvPr id="2" name="文字方塊 1">
            <a:extLst>
              <a:ext uri="{FF2B5EF4-FFF2-40B4-BE49-F238E27FC236}">
                <a16:creationId xmlns:a16="http://schemas.microsoft.com/office/drawing/2014/main" id="{A3CE76BA-BAB9-42E3-9536-00492569923B}"/>
              </a:ext>
            </a:extLst>
          </p:cNvPr>
          <p:cNvSpPr txBox="1"/>
          <p:nvPr/>
        </p:nvSpPr>
        <p:spPr>
          <a:xfrm>
            <a:off x="4415209" y="3373151"/>
            <a:ext cx="3367149" cy="345094"/>
          </a:xfrm>
          <a:prstGeom prst="rect">
            <a:avLst/>
          </a:prstGeom>
          <a:noFill/>
        </p:spPr>
        <p:txBody>
          <a:bodyPr wrap="square" rtlCol="0">
            <a:spAutoFit/>
          </a:bodyPr>
          <a:lstStyle/>
          <a:p>
            <a:pPr algn="ctr">
              <a:lnSpc>
                <a:spcPct val="130000"/>
              </a:lnSpc>
              <a:spcBef>
                <a:spcPts val="600"/>
              </a:spcBef>
            </a:pPr>
            <a:r>
              <a:rPr lang="zh-TW" altLang="en-US" sz="1400" kern="0">
                <a:solidFill>
                  <a:schemeClr val="accent1"/>
                </a:solidFill>
                <a:latin typeface="微软雅黑" panose="020B0503020204020204" pitchFamily="34" charset="-122"/>
                <a:ea typeface="微软雅黑" panose="020B0503020204020204" pitchFamily="34" charset="-122"/>
                <a:cs typeface="+mn-ea"/>
                <a:sym typeface="+mn-lt"/>
              </a:rPr>
              <a:t>廁所環境讓我來為您把關</a:t>
            </a:r>
          </a:p>
        </p:txBody>
      </p:sp>
    </p:spTree>
    <p:extLst>
      <p:ext uri="{BB962C8B-B14F-4D97-AF65-F5344CB8AC3E}">
        <p14:creationId xmlns:p14="http://schemas.microsoft.com/office/powerpoint/2010/main" val="38157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83C6"/>
        </a:solidFill>
        <a:effectLst/>
      </p:bgPr>
    </p:bg>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FDF653D-2828-4ACF-A3A8-5CBF669D6480}"/>
              </a:ext>
            </a:extLst>
          </p:cNvPr>
          <p:cNvSpPr txBox="1">
            <a:spLocks/>
          </p:cNvSpPr>
          <p:nvPr/>
        </p:nvSpPr>
        <p:spPr>
          <a:xfrm>
            <a:off x="5872052" y="3752687"/>
            <a:ext cx="5968014" cy="19222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ts val="600"/>
              </a:spcAft>
              <a:buNone/>
            </a:pPr>
            <a:r>
              <a:rPr lang="zh-TW" altLang="en-US" sz="4400">
                <a:latin typeface="+mj-lt"/>
                <a:ea typeface="+mj-ea"/>
                <a:cs typeface="+mj-cs"/>
              </a:rPr>
              <a:t>感測層介紹 </a:t>
            </a:r>
            <a:r>
              <a:rPr lang="zh-TW" altLang="en-US" sz="4400" kern="1200">
                <a:solidFill>
                  <a:schemeClr val="tx1"/>
                </a:solidFill>
                <a:latin typeface="+mj-lt"/>
                <a:ea typeface="+mj-ea"/>
                <a:cs typeface="+mj-cs"/>
              </a:rPr>
              <a:t>臭味密探盒</a:t>
            </a:r>
          </a:p>
        </p:txBody>
      </p:sp>
      <p:sp>
        <p:nvSpPr>
          <p:cNvPr id="26" name="Freeform: Shape 25">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4" descr="一張含有 廁所, 室內, 牆, 物件 的圖片&#10;&#10;自動產生的描述">
            <a:extLst>
              <a:ext uri="{FF2B5EF4-FFF2-40B4-BE49-F238E27FC236}">
                <a16:creationId xmlns:a16="http://schemas.microsoft.com/office/drawing/2014/main" id="{D292750B-9FF1-4A79-A183-0E8CC701999D}"/>
              </a:ext>
            </a:extLst>
          </p:cNvPr>
          <p:cNvPicPr>
            <a:picLocks noChangeAspect="1"/>
          </p:cNvPicPr>
          <p:nvPr/>
        </p:nvPicPr>
        <p:blipFill rotWithShape="1">
          <a:blip r:embed="rId2">
            <a:extLst>
              <a:ext uri="{28A0092B-C50C-407E-A947-70E740481C1C}">
                <a14:useLocalDpi xmlns:a14="http://schemas.microsoft.com/office/drawing/2010/main" val="0"/>
              </a:ext>
            </a:extLst>
          </a:blip>
          <a:srcRect t="11615" r="1" b="23802"/>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28" name="Freeform: Shape 27">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圖片 4" descr="一張含有 盒子 的圖片&#10;&#10;自動產生的描述">
            <a:extLst>
              <a:ext uri="{FF2B5EF4-FFF2-40B4-BE49-F238E27FC236}">
                <a16:creationId xmlns:a16="http://schemas.microsoft.com/office/drawing/2014/main" id="{FD76F7C1-6AEB-407E-A323-24454805033F}"/>
              </a:ext>
            </a:extLst>
          </p:cNvPr>
          <p:cNvPicPr>
            <a:picLocks noChangeAspect="1"/>
          </p:cNvPicPr>
          <p:nvPr/>
        </p:nvPicPr>
        <p:blipFill rotWithShape="1">
          <a:blip r:embed="rId3">
            <a:extLst>
              <a:ext uri="{28A0092B-C50C-407E-A947-70E740481C1C}">
                <a14:useLocalDpi xmlns:a14="http://schemas.microsoft.com/office/drawing/2010/main" val="0"/>
              </a:ext>
            </a:extLst>
          </a:blip>
          <a:srcRect l="1048" r="-4" b="-4"/>
          <a:stretch/>
        </p:blipFill>
        <p:spPr>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5" name="文字方塊 4">
            <a:extLst>
              <a:ext uri="{FF2B5EF4-FFF2-40B4-BE49-F238E27FC236}">
                <a16:creationId xmlns:a16="http://schemas.microsoft.com/office/drawing/2014/main" id="{4FCC0C7F-5EF8-4B63-A593-C2FF4946F154}"/>
              </a:ext>
            </a:extLst>
          </p:cNvPr>
          <p:cNvSpPr txBox="1"/>
          <p:nvPr/>
        </p:nvSpPr>
        <p:spPr>
          <a:xfrm>
            <a:off x="6096000" y="4788816"/>
            <a:ext cx="3474028" cy="1291444"/>
          </a:xfrm>
          <a:prstGeom prst="rect">
            <a:avLst/>
          </a:prstGeom>
          <a:noFill/>
        </p:spPr>
        <p:txBody>
          <a:bodyPr wrap="none" rtlCol="0">
            <a:spAutoFit/>
          </a:bodyPr>
          <a:lstStyle/>
          <a:p>
            <a:pPr marL="285750" indent="-285750">
              <a:lnSpc>
                <a:spcPct val="130000"/>
              </a:lnSpc>
              <a:spcBef>
                <a:spcPts val="600"/>
              </a:spcBef>
              <a:buFont typeface="Arial" panose="020B0604020202020204" pitchFamily="34" charset="0"/>
              <a:buChar char="•"/>
            </a:pPr>
            <a:r>
              <a:rPr lang="zh-TW" altLang="en-US" kern="0" dirty="0">
                <a:latin typeface="微软雅黑" panose="020B0503020204020204" pitchFamily="34" charset="-122"/>
                <a:ea typeface="微软雅黑" panose="020B0503020204020204" pitchFamily="34" charset="-122"/>
                <a:cs typeface="+mn-ea"/>
                <a:sym typeface="+mn-lt"/>
              </a:rPr>
              <a:t>雷雕外殼自由組裝</a:t>
            </a:r>
            <a:endParaRPr lang="en-US" altLang="zh-TW"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Arial" panose="020B0604020202020204" pitchFamily="34" charset="0"/>
              <a:buChar char="•"/>
            </a:pPr>
            <a:r>
              <a:rPr lang="zh-TW" altLang="en-US" kern="0" dirty="0">
                <a:latin typeface="微软雅黑" panose="020B0503020204020204" pitchFamily="34" charset="-122"/>
                <a:ea typeface="微软雅黑" panose="020B0503020204020204" pitchFamily="34" charset="-122"/>
                <a:cs typeface="+mn-ea"/>
                <a:sym typeface="+mn-lt"/>
              </a:rPr>
              <a:t>可即時檢視環境數據</a:t>
            </a:r>
            <a:endParaRPr lang="en-US" altLang="zh-TW"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Arial" panose="020B0604020202020204" pitchFamily="34" charset="0"/>
              <a:buChar char="•"/>
            </a:pPr>
            <a:r>
              <a:rPr lang="zh-TW" altLang="en-US" kern="0">
                <a:latin typeface="微软雅黑" panose="020B0503020204020204" pitchFamily="34" charset="-122"/>
                <a:ea typeface="微软雅黑" panose="020B0503020204020204" pitchFamily="34" charset="-122"/>
                <a:cs typeface="+mn-ea"/>
                <a:sym typeface="+mn-lt"/>
              </a:rPr>
              <a:t>支援內部</a:t>
            </a:r>
            <a:r>
              <a:rPr lang="zh-TW" altLang="en-US" kern="0" dirty="0">
                <a:latin typeface="微软雅黑" panose="020B0503020204020204" pitchFamily="34" charset="-122"/>
                <a:ea typeface="微软雅黑" panose="020B0503020204020204" pitchFamily="34" charset="-122"/>
                <a:cs typeface="+mn-ea"/>
                <a:sym typeface="+mn-lt"/>
              </a:rPr>
              <a:t>電池供電可自由擺放</a:t>
            </a:r>
          </a:p>
        </p:txBody>
      </p:sp>
    </p:spTree>
    <p:extLst>
      <p:ext uri="{BB962C8B-B14F-4D97-AF65-F5344CB8AC3E}">
        <p14:creationId xmlns:p14="http://schemas.microsoft.com/office/powerpoint/2010/main" val="190223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30116" y="2771741"/>
            <a:ext cx="2257929" cy="1335920"/>
            <a:chOff x="5330116" y="2771741"/>
            <a:chExt cx="2257929" cy="1335920"/>
          </a:xfrm>
          <a:solidFill>
            <a:schemeClr val="accent2"/>
          </a:solidFill>
        </p:grpSpPr>
        <p:sp>
          <p:nvSpPr>
            <p:cNvPr id="6" name="直角三角形 5"/>
            <p:cNvSpPr/>
            <p:nvPr/>
          </p:nvSpPr>
          <p:spPr>
            <a:xfrm rot="1800000">
              <a:off x="5343050" y="277174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 name="矩形 7"/>
            <p:cNvSpPr>
              <a:spLocks noChangeArrowheads="1"/>
            </p:cNvSpPr>
            <p:nvPr/>
          </p:nvSpPr>
          <p:spPr bwMode="auto">
            <a:xfrm rot="1800000">
              <a:off x="5330116" y="3237416"/>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感知層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3" name="组合 2"/>
          <p:cNvGrpSpPr/>
          <p:nvPr/>
        </p:nvGrpSpPr>
        <p:grpSpPr>
          <a:xfrm>
            <a:off x="5343007" y="4897980"/>
            <a:ext cx="2244995" cy="1486491"/>
            <a:chOff x="5343007" y="4897980"/>
            <a:chExt cx="2244995" cy="1486491"/>
          </a:xfrm>
          <a:solidFill>
            <a:schemeClr val="accent1"/>
          </a:solidFill>
        </p:grpSpPr>
        <p:sp>
          <p:nvSpPr>
            <p:cNvPr id="5" name="直角三角形 4"/>
            <p:cNvSpPr/>
            <p:nvPr/>
          </p:nvSpPr>
          <p:spPr>
            <a:xfrm rot="8990440">
              <a:off x="5343007" y="504855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 name="矩形 7"/>
            <p:cNvSpPr>
              <a:spLocks noChangeArrowheads="1"/>
            </p:cNvSpPr>
            <p:nvPr/>
          </p:nvSpPr>
          <p:spPr bwMode="auto">
            <a:xfrm rot="19800000" flipH="1">
              <a:off x="6328408" y="4897980"/>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網路層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7" name="组合 6"/>
          <p:cNvGrpSpPr/>
          <p:nvPr/>
        </p:nvGrpSpPr>
        <p:grpSpPr>
          <a:xfrm>
            <a:off x="3823494" y="3454296"/>
            <a:ext cx="1335962" cy="2244994"/>
            <a:chOff x="3823494" y="3454296"/>
            <a:chExt cx="1335962" cy="2244994"/>
          </a:xfrm>
          <a:solidFill>
            <a:schemeClr val="accent3"/>
          </a:solidFill>
        </p:grpSpPr>
        <p:sp>
          <p:nvSpPr>
            <p:cNvPr id="4" name="直角三角形 3"/>
            <p:cNvSpPr/>
            <p:nvPr/>
          </p:nvSpPr>
          <p:spPr>
            <a:xfrm rot="16200000">
              <a:off x="3368957" y="3908833"/>
              <a:ext cx="2244994"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2" name="矩形 7"/>
            <p:cNvSpPr>
              <a:spLocks noChangeArrowheads="1"/>
            </p:cNvSpPr>
            <p:nvPr/>
          </p:nvSpPr>
          <p:spPr bwMode="auto">
            <a:xfrm flipH="1">
              <a:off x="4205349" y="5036549"/>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應用層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sp>
        <p:nvSpPr>
          <p:cNvPr id="13" name="矩形 7"/>
          <p:cNvSpPr>
            <a:spLocks noChangeArrowheads="1"/>
          </p:cNvSpPr>
          <p:nvPr/>
        </p:nvSpPr>
        <p:spPr bwMode="auto">
          <a:xfrm rot="3600000">
            <a:off x="5749580" y="293647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2"/>
                </a:solidFill>
                <a:effectLst/>
                <a:uLnTx/>
                <a:uFillTx/>
                <a:cs typeface="+mn-ea"/>
                <a:sym typeface="+mn-lt"/>
              </a:rPr>
              <a:t>負責蒐集各項數據</a:t>
            </a:r>
            <a:endParaRPr kumimoji="0" lang="zh-CN" altLang="en-US" sz="1200" b="1" i="0" u="none" strike="noStrike" kern="0" cap="none" spc="0" normalizeH="0" baseline="0" noProof="0">
              <a:ln>
                <a:noFill/>
              </a:ln>
              <a:solidFill>
                <a:schemeClr val="accent2"/>
              </a:solidFill>
              <a:effectLst/>
              <a:uLnTx/>
              <a:uFillTx/>
              <a:cs typeface="+mn-ea"/>
              <a:sym typeface="+mn-lt"/>
            </a:endParaRPr>
          </a:p>
        </p:txBody>
      </p:sp>
      <p:sp>
        <p:nvSpPr>
          <p:cNvPr id="14" name="矩形 7"/>
          <p:cNvSpPr>
            <a:spLocks noChangeArrowheads="1"/>
          </p:cNvSpPr>
          <p:nvPr/>
        </p:nvSpPr>
        <p:spPr bwMode="auto">
          <a:xfrm>
            <a:off x="5800355" y="5736681"/>
            <a:ext cx="17235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1"/>
                </a:solidFill>
                <a:effectLst/>
                <a:uLnTx/>
                <a:uFillTx/>
                <a:cs typeface="+mn-ea"/>
                <a:sym typeface="+mn-lt"/>
              </a:rPr>
              <a:t>感知層與應用層的橋樑</a:t>
            </a:r>
            <a:endParaRPr kumimoji="0" lang="zh-CN" altLang="en-US" sz="1200" b="1" i="0" u="none" strike="noStrike" kern="0" cap="none" spc="0" normalizeH="0" baseline="0" noProof="0">
              <a:ln>
                <a:noFill/>
              </a:ln>
              <a:solidFill>
                <a:schemeClr val="accent1"/>
              </a:solidFill>
              <a:effectLst/>
              <a:uLnTx/>
              <a:uFillTx/>
              <a:cs typeface="+mn-ea"/>
              <a:sym typeface="+mn-lt"/>
            </a:endParaRPr>
          </a:p>
        </p:txBody>
      </p:sp>
      <p:sp>
        <p:nvSpPr>
          <p:cNvPr id="15" name="矩形 7"/>
          <p:cNvSpPr>
            <a:spLocks noChangeArrowheads="1"/>
          </p:cNvSpPr>
          <p:nvPr/>
        </p:nvSpPr>
        <p:spPr bwMode="auto">
          <a:xfrm rot="18050583">
            <a:off x="3060682" y="4645529"/>
            <a:ext cx="21852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3"/>
                </a:solidFill>
                <a:effectLst/>
                <a:uLnTx/>
                <a:uFillTx/>
                <a:cs typeface="+mn-ea"/>
                <a:sym typeface="+mn-lt"/>
              </a:rPr>
              <a:t>將數據轉換成給使用者的介面</a:t>
            </a:r>
            <a:endParaRPr kumimoji="0" lang="zh-CN" altLang="en-US" sz="1200" b="1" i="0" u="none" strike="noStrike" kern="0" cap="none" spc="0" normalizeH="0" baseline="0" noProof="0">
              <a:ln>
                <a:noFill/>
              </a:ln>
              <a:solidFill>
                <a:schemeClr val="accent3"/>
              </a:solidFill>
              <a:effectLst/>
              <a:uLnTx/>
              <a:uFillTx/>
              <a:cs typeface="+mn-ea"/>
              <a:sym typeface="+mn-lt"/>
            </a:endParaRPr>
          </a:p>
        </p:txBody>
      </p:sp>
      <p:sp>
        <p:nvSpPr>
          <p:cNvPr id="18" name="TextBox 18"/>
          <p:cNvSpPr txBox="1"/>
          <p:nvPr/>
        </p:nvSpPr>
        <p:spPr>
          <a:xfrm>
            <a:off x="6642391" y="2459118"/>
            <a:ext cx="3500209"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負責蒐集氨氣、</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、溫濕度、衛生紙使用狀況等數據資料，並透過</a:t>
            </a:r>
            <a:r>
              <a:rPr lang="en-US" altLang="zh-TW" sz="1400" kern="0">
                <a:solidFill>
                  <a:schemeClr val="bg1">
                    <a:lumMod val="50000"/>
                  </a:schemeClr>
                </a:solidFill>
                <a:cs typeface="+mn-ea"/>
                <a:sym typeface="+mn-lt"/>
              </a:rPr>
              <a:t>WIFI</a:t>
            </a:r>
            <a:r>
              <a:rPr lang="zh-TW" altLang="en-US" sz="1400" kern="0">
                <a:solidFill>
                  <a:schemeClr val="bg1">
                    <a:lumMod val="50000"/>
                  </a:schemeClr>
                </a:solidFill>
                <a:cs typeface="+mn-ea"/>
                <a:sym typeface="+mn-lt"/>
              </a:rPr>
              <a:t>模組上傳至雲端資料庫。</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19" name="文本框 18"/>
          <p:cNvSpPr txBox="1"/>
          <p:nvPr/>
        </p:nvSpPr>
        <p:spPr>
          <a:xfrm>
            <a:off x="6642391" y="1961427"/>
            <a:ext cx="3141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1600" b="1" kern="0">
                <a:solidFill>
                  <a:schemeClr val="accent2"/>
                </a:solidFill>
                <a:cs typeface="+mn-ea"/>
                <a:sym typeface="+mn-lt"/>
              </a:rPr>
              <a:t>臭味密探盒</a:t>
            </a:r>
            <a:endParaRPr kumimoji="0" lang="zh-CN" altLang="en-US" sz="1600" b="1" i="0" u="none" strike="noStrike" kern="0" cap="none" spc="0" normalizeH="0" baseline="0" noProof="0">
              <a:ln>
                <a:noFill/>
              </a:ln>
              <a:solidFill>
                <a:schemeClr val="accent2"/>
              </a:solidFill>
              <a:effectLst/>
              <a:uLnTx/>
              <a:uFillTx/>
              <a:cs typeface="+mn-ea"/>
              <a:sym typeface="+mn-lt"/>
            </a:endParaRPr>
          </a:p>
        </p:txBody>
      </p:sp>
      <p:sp>
        <p:nvSpPr>
          <p:cNvPr id="20" name="TextBox 18"/>
          <p:cNvSpPr txBox="1"/>
          <p:nvPr/>
        </p:nvSpPr>
        <p:spPr>
          <a:xfrm>
            <a:off x="7771639" y="5158051"/>
            <a:ext cx="3505961"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將以上收集到的資料做簡單的分析，當氨氣指數過高、</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數值故高、衛生紙將使用殆盡，等狀況即通知手機端發出警告。</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1" name="文本框 20"/>
          <p:cNvSpPr txBox="1"/>
          <p:nvPr/>
        </p:nvSpPr>
        <p:spPr>
          <a:xfrm>
            <a:off x="7771639" y="4660360"/>
            <a:ext cx="314159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a:ln>
                  <a:noFill/>
                </a:ln>
                <a:solidFill>
                  <a:schemeClr val="accent1"/>
                </a:solidFill>
                <a:effectLst/>
                <a:uLnTx/>
                <a:uFillTx/>
                <a:cs typeface="+mn-ea"/>
                <a:sym typeface="+mn-lt"/>
              </a:rPr>
              <a:t>Thing Speak</a:t>
            </a:r>
            <a:r>
              <a:rPr kumimoji="0" lang="zh-TW" altLang="en-US" sz="1600" b="1" i="0" u="none" strike="noStrike" kern="0" cap="none" spc="0" normalizeH="0" baseline="0" noProof="0">
                <a:ln>
                  <a:noFill/>
                </a:ln>
                <a:solidFill>
                  <a:schemeClr val="accent1"/>
                </a:solidFill>
                <a:effectLst/>
                <a:uLnTx/>
                <a:uFillTx/>
                <a:cs typeface="+mn-ea"/>
                <a:sym typeface="+mn-lt"/>
              </a:rPr>
              <a:t> </a:t>
            </a:r>
            <a:endParaRPr kumimoji="0" lang="en-US" altLang="zh-TW" sz="1600" b="1" i="0" u="none" strike="noStrike" kern="0" cap="none" spc="0" normalizeH="0" baseline="0" noProof="0">
              <a:ln>
                <a:noFill/>
              </a:ln>
              <a:solidFill>
                <a:schemeClr val="accent1"/>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1"/>
                </a:solidFill>
                <a:effectLst/>
                <a:uLnTx/>
                <a:uFillTx/>
                <a:cs typeface="+mn-ea"/>
                <a:sym typeface="+mn-lt"/>
              </a:rPr>
              <a:t>網頁資料庫</a:t>
            </a:r>
            <a:endParaRPr kumimoji="0" lang="zh-CN" altLang="en-US" sz="1600" b="1" i="0" u="none" strike="noStrike" kern="0" cap="none" spc="0" normalizeH="0" baseline="0" noProof="0">
              <a:ln>
                <a:noFill/>
              </a:ln>
              <a:solidFill>
                <a:schemeClr val="accent1"/>
              </a:solidFill>
              <a:effectLst/>
              <a:uLnTx/>
              <a:uFillTx/>
              <a:cs typeface="+mn-ea"/>
              <a:sym typeface="+mn-lt"/>
            </a:endParaRPr>
          </a:p>
        </p:txBody>
      </p:sp>
      <p:sp>
        <p:nvSpPr>
          <p:cNvPr id="22" name="TextBox 18"/>
          <p:cNvSpPr txBox="1"/>
          <p:nvPr/>
        </p:nvSpPr>
        <p:spPr>
          <a:xfrm>
            <a:off x="1001339" y="3560170"/>
            <a:ext cx="3394774"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手機應用端發出通知，提醒清潔人員前去打掃。我們使用兩個版本，一個為</a:t>
            </a:r>
            <a:r>
              <a:rPr lang="en-US" altLang="zh-TW" sz="1400" kern="0">
                <a:solidFill>
                  <a:schemeClr val="bg1">
                    <a:lumMod val="50000"/>
                  </a:schemeClr>
                </a:solidFill>
                <a:cs typeface="+mn-ea"/>
                <a:sym typeface="+mn-lt"/>
              </a:rPr>
              <a:t>APP</a:t>
            </a:r>
            <a:r>
              <a:rPr lang="zh-TW" altLang="en-US" sz="1400" kern="0">
                <a:solidFill>
                  <a:schemeClr val="bg1">
                    <a:lumMod val="50000"/>
                  </a:schemeClr>
                </a:solidFill>
                <a:cs typeface="+mn-ea"/>
                <a:sym typeface="+mn-lt"/>
              </a:rPr>
              <a:t>版本與</a:t>
            </a:r>
            <a:r>
              <a:rPr lang="en-US" altLang="zh-TW" sz="1400" kern="0">
                <a:solidFill>
                  <a:schemeClr val="bg1">
                    <a:lumMod val="50000"/>
                  </a:schemeClr>
                </a:solidFill>
                <a:cs typeface="+mn-ea"/>
                <a:sym typeface="+mn-lt"/>
              </a:rPr>
              <a:t>LINE</a:t>
            </a:r>
            <a:r>
              <a:rPr lang="zh-TW" altLang="en-US" sz="1400" kern="0">
                <a:solidFill>
                  <a:schemeClr val="bg1">
                    <a:lumMod val="50000"/>
                  </a:schemeClr>
                </a:solidFill>
                <a:cs typeface="+mn-ea"/>
                <a:sym typeface="+mn-lt"/>
              </a:rPr>
              <a:t>通知版本可因個人習慣做選擇。</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3" name="文本框 22"/>
          <p:cNvSpPr txBox="1"/>
          <p:nvPr/>
        </p:nvSpPr>
        <p:spPr>
          <a:xfrm>
            <a:off x="1254516" y="3053008"/>
            <a:ext cx="3141597"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3"/>
                </a:solidFill>
                <a:effectLst/>
                <a:uLnTx/>
                <a:uFillTx/>
                <a:cs typeface="+mn-ea"/>
                <a:sym typeface="+mn-lt"/>
              </a:rPr>
              <a:t>應用</a:t>
            </a:r>
            <a:r>
              <a:rPr kumimoji="0" lang="en-US" altLang="zh-TW" sz="1600" b="1" i="0" u="none" strike="noStrike" kern="0" cap="none" spc="0" normalizeH="0" baseline="0" noProof="0">
                <a:ln>
                  <a:noFill/>
                </a:ln>
                <a:solidFill>
                  <a:schemeClr val="accent3"/>
                </a:solidFill>
                <a:effectLst/>
                <a:uLnTx/>
                <a:uFillTx/>
                <a:cs typeface="+mn-ea"/>
                <a:sym typeface="+mn-lt"/>
              </a:rPr>
              <a:t>APP</a:t>
            </a:r>
          </a:p>
          <a:p>
            <a:pPr marL="0" marR="0" lvl="0" indent="0" algn="r" defTabSz="914400" eaLnBrk="1" fontAlgn="auto" latinLnBrk="0" hangingPunct="1">
              <a:lnSpc>
                <a:spcPct val="100000"/>
              </a:lnSpc>
              <a:spcBef>
                <a:spcPts val="0"/>
              </a:spcBef>
              <a:spcAft>
                <a:spcPts val="0"/>
              </a:spcAft>
              <a:buClrTx/>
              <a:buSzTx/>
              <a:buFontTx/>
              <a:buNone/>
              <a:tabLst/>
              <a:defRPr/>
            </a:pPr>
            <a:r>
              <a:rPr lang="en-US" altLang="zh-TW" sz="1600" b="1" kern="0">
                <a:solidFill>
                  <a:schemeClr val="accent3"/>
                </a:solidFill>
                <a:cs typeface="+mn-ea"/>
                <a:sym typeface="+mn-lt"/>
              </a:rPr>
              <a:t>IFTTT</a:t>
            </a:r>
            <a:r>
              <a:rPr lang="zh-TW" altLang="en-US" sz="1600" b="1" kern="0">
                <a:solidFill>
                  <a:schemeClr val="accent3"/>
                </a:solidFill>
                <a:cs typeface="+mn-ea"/>
                <a:sym typeface="+mn-lt"/>
              </a:rPr>
              <a:t> </a:t>
            </a:r>
            <a:r>
              <a:rPr lang="en-US" altLang="zh-TW" sz="1600" b="1" kern="0">
                <a:solidFill>
                  <a:schemeClr val="accent3"/>
                </a:solidFill>
                <a:cs typeface="+mn-ea"/>
                <a:sym typeface="+mn-lt"/>
              </a:rPr>
              <a:t>LINE</a:t>
            </a:r>
            <a:r>
              <a:rPr lang="zh-TW" altLang="en-US" sz="1600" b="1" kern="0">
                <a:solidFill>
                  <a:schemeClr val="accent3"/>
                </a:solidFill>
                <a:cs typeface="+mn-ea"/>
                <a:sym typeface="+mn-lt"/>
              </a:rPr>
              <a:t>通知器</a:t>
            </a:r>
            <a:endParaRPr kumimoji="0" lang="zh-CN" altLang="en-US" sz="1600" b="1" i="0" u="none" strike="noStrike" kern="0" cap="none" spc="0" normalizeH="0" baseline="0" noProof="0">
              <a:ln>
                <a:noFill/>
              </a:ln>
              <a:solidFill>
                <a:schemeClr val="accent3"/>
              </a:solidFill>
              <a:effectLst/>
              <a:uLnTx/>
              <a:uFillTx/>
              <a:cs typeface="+mn-ea"/>
              <a:sym typeface="+mn-lt"/>
            </a:endParaRPr>
          </a:p>
        </p:txBody>
      </p:sp>
      <p:sp>
        <p:nvSpPr>
          <p:cNvPr id="8" name="文本占位符 7"/>
          <p:cNvSpPr>
            <a:spLocks noGrp="1"/>
          </p:cNvSpPr>
          <p:nvPr>
            <p:ph type="body" sz="quarter" idx="13"/>
          </p:nvPr>
        </p:nvSpPr>
        <p:spPr>
          <a:xfrm>
            <a:off x="4236370" y="341365"/>
            <a:ext cx="3141597" cy="420552"/>
          </a:xfrm>
        </p:spPr>
        <p:txBody>
          <a:bodyPr/>
          <a:lstStyle/>
          <a:p>
            <a:r>
              <a:rPr lang="en-US" altLang="zh-CN"/>
              <a:t>IOT</a:t>
            </a:r>
            <a:r>
              <a:rPr lang="zh-TW" altLang="en-US"/>
              <a:t>物聯網的三層架構</a:t>
            </a:r>
            <a:endParaRPr lang="zh-CN" altLang="en-US"/>
          </a:p>
        </p:txBody>
      </p:sp>
    </p:spTree>
    <p:extLst>
      <p:ext uri="{BB962C8B-B14F-4D97-AF65-F5344CB8AC3E}">
        <p14:creationId xmlns:p14="http://schemas.microsoft.com/office/powerpoint/2010/main" val="39076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3"/>
                                        </p:tgtEl>
                                      </p:cBhvr>
                                    </p:animEffect>
                                    <p:animScale>
                                      <p:cBhvr>
                                        <p:cTn id="32" dur="250" autoRev="1" fill="hold"/>
                                        <p:tgtEl>
                                          <p:spTgt spid="3"/>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4"/>
                                        </p:tgtEl>
                                      </p:cBhvr>
                                    </p:animEffect>
                                    <p:animScale>
                                      <p:cBhvr>
                                        <p:cTn id="35" dur="250" autoRev="1" fill="hold"/>
                                        <p:tgtEl>
                                          <p:spTgt spid="14"/>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20"/>
                                        </p:tgtEl>
                                      </p:cBhvr>
                                    </p:animEffect>
                                    <p:animScale>
                                      <p:cBhvr>
                                        <p:cTn id="38" dur="250" autoRev="1" fill="hold"/>
                                        <p:tgtEl>
                                          <p:spTgt spid="20"/>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F1A1C221-A24A-4CF2-A6D3-8988526CE33A}"/>
              </a:ext>
            </a:extLst>
          </p:cNvPr>
          <p:cNvSpPr txBox="1">
            <a:spLocks/>
          </p:cNvSpPr>
          <p:nvPr/>
        </p:nvSpPr>
        <p:spPr>
          <a:xfrm>
            <a:off x="1484311" y="862746"/>
            <a:ext cx="10018713" cy="1752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a:t>網路層介紹   ThingSpeak</a:t>
            </a:r>
          </a:p>
        </p:txBody>
      </p:sp>
      <p:pic>
        <p:nvPicPr>
          <p:cNvPr id="4" name="圖片 4" descr="一張含有 文字 的圖片&#10;&#10;描述是以高可信度產生">
            <a:extLst>
              <a:ext uri="{FF2B5EF4-FFF2-40B4-BE49-F238E27FC236}">
                <a16:creationId xmlns:a16="http://schemas.microsoft.com/office/drawing/2014/main" id="{9751A46D-77AE-4A67-95E8-E235D20C25A1}"/>
              </a:ext>
            </a:extLst>
          </p:cNvPr>
          <p:cNvPicPr>
            <a:picLocks noChangeAspect="1"/>
          </p:cNvPicPr>
          <p:nvPr/>
        </p:nvPicPr>
        <p:blipFill>
          <a:blip r:embed="rId2"/>
          <a:stretch>
            <a:fillRect/>
          </a:stretch>
        </p:blipFill>
        <p:spPr>
          <a:xfrm>
            <a:off x="461228" y="2103102"/>
            <a:ext cx="4775140" cy="4279108"/>
          </a:xfrm>
          <a:prstGeom prst="rect">
            <a:avLst/>
          </a:prstGeom>
          <a:effectLst>
            <a:softEdge rad="63500"/>
          </a:effectLst>
        </p:spPr>
      </p:pic>
      <p:pic>
        <p:nvPicPr>
          <p:cNvPr id="5" name="圖片 6" descr="一張含有 螢幕擷取畫面 的圖片&#10;&#10;描述是以非常高的可信度產生">
            <a:extLst>
              <a:ext uri="{FF2B5EF4-FFF2-40B4-BE49-F238E27FC236}">
                <a16:creationId xmlns:a16="http://schemas.microsoft.com/office/drawing/2014/main" id="{BECB5807-9FC9-4233-8699-6CB655012EF5}"/>
              </a:ext>
            </a:extLst>
          </p:cNvPr>
          <p:cNvPicPr>
            <a:picLocks noChangeAspect="1"/>
          </p:cNvPicPr>
          <p:nvPr/>
        </p:nvPicPr>
        <p:blipFill>
          <a:blip r:embed="rId3"/>
          <a:stretch>
            <a:fillRect/>
          </a:stretch>
        </p:blipFill>
        <p:spPr>
          <a:xfrm>
            <a:off x="7296150" y="3618721"/>
            <a:ext cx="3838574" cy="2299463"/>
          </a:xfrm>
          <a:prstGeom prst="rect">
            <a:avLst/>
          </a:prstGeom>
          <a:effectLst>
            <a:softEdge rad="31750"/>
          </a:effectLst>
        </p:spPr>
      </p:pic>
      <p:sp>
        <p:nvSpPr>
          <p:cNvPr id="6" name="文字方塊 5">
            <a:extLst>
              <a:ext uri="{FF2B5EF4-FFF2-40B4-BE49-F238E27FC236}">
                <a16:creationId xmlns:a16="http://schemas.microsoft.com/office/drawing/2014/main" id="{5AA353DA-C098-4554-95BE-D80A540BAB96}"/>
              </a:ext>
            </a:extLst>
          </p:cNvPr>
          <p:cNvSpPr txBox="1"/>
          <p:nvPr/>
        </p:nvSpPr>
        <p:spPr>
          <a:xfrm>
            <a:off x="5236368" y="2093118"/>
            <a:ext cx="642222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j-lt"/>
                <a:ea typeface="+mj-ea"/>
                <a:cs typeface="+mj-cs"/>
              </a:rPr>
              <a:t>我們將密探盒透過wifi上傳至Thing Speak上可用內部工具做紀錄 並且可做簡單的分析，若數值超過某標準值，及觸發LINE 通知器。</a:t>
            </a:r>
          </a:p>
        </p:txBody>
      </p:sp>
      <p:sp>
        <p:nvSpPr>
          <p:cNvPr id="7" name="文字方塊 6">
            <a:extLst>
              <a:ext uri="{FF2B5EF4-FFF2-40B4-BE49-F238E27FC236}">
                <a16:creationId xmlns:a16="http://schemas.microsoft.com/office/drawing/2014/main" id="{14718289-EB22-49B3-A20C-D22A3CAD5377}"/>
              </a:ext>
            </a:extLst>
          </p:cNvPr>
          <p:cNvSpPr txBox="1"/>
          <p:nvPr/>
        </p:nvSpPr>
        <p:spPr>
          <a:xfrm>
            <a:off x="7558088" y="6069805"/>
            <a:ext cx="332660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j-lt"/>
                <a:ea typeface="+mj-ea"/>
                <a:cs typeface="+mj-cs"/>
              </a:rPr>
              <a:t>Thing Speak內部折線圖</a:t>
            </a:r>
          </a:p>
        </p:txBody>
      </p:sp>
    </p:spTree>
    <p:extLst>
      <p:ext uri="{BB962C8B-B14F-4D97-AF65-F5344CB8AC3E}">
        <p14:creationId xmlns:p14="http://schemas.microsoft.com/office/powerpoint/2010/main" val="301830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30116" y="2771741"/>
            <a:ext cx="2257929" cy="1335920"/>
            <a:chOff x="5330116" y="2771741"/>
            <a:chExt cx="2257929" cy="1335920"/>
          </a:xfrm>
          <a:solidFill>
            <a:schemeClr val="accent2"/>
          </a:solidFill>
        </p:grpSpPr>
        <p:sp>
          <p:nvSpPr>
            <p:cNvPr id="6" name="直角三角形 5"/>
            <p:cNvSpPr/>
            <p:nvPr/>
          </p:nvSpPr>
          <p:spPr>
            <a:xfrm rot="1800000">
              <a:off x="5343050" y="277174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 name="矩形 7"/>
            <p:cNvSpPr>
              <a:spLocks noChangeArrowheads="1"/>
            </p:cNvSpPr>
            <p:nvPr/>
          </p:nvSpPr>
          <p:spPr bwMode="auto">
            <a:xfrm rot="1800000">
              <a:off x="5330116" y="3237416"/>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感知層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3" name="组合 2"/>
          <p:cNvGrpSpPr/>
          <p:nvPr/>
        </p:nvGrpSpPr>
        <p:grpSpPr>
          <a:xfrm>
            <a:off x="5343007" y="4897980"/>
            <a:ext cx="2244995" cy="1486491"/>
            <a:chOff x="5343007" y="4897980"/>
            <a:chExt cx="2244995" cy="1486491"/>
          </a:xfrm>
          <a:solidFill>
            <a:schemeClr val="accent1"/>
          </a:solidFill>
        </p:grpSpPr>
        <p:sp>
          <p:nvSpPr>
            <p:cNvPr id="5" name="直角三角形 4"/>
            <p:cNvSpPr/>
            <p:nvPr/>
          </p:nvSpPr>
          <p:spPr>
            <a:xfrm rot="8990440">
              <a:off x="5343007" y="504855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 name="矩形 7"/>
            <p:cNvSpPr>
              <a:spLocks noChangeArrowheads="1"/>
            </p:cNvSpPr>
            <p:nvPr/>
          </p:nvSpPr>
          <p:spPr bwMode="auto">
            <a:xfrm rot="19800000" flipH="1">
              <a:off x="6328408" y="4897980"/>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網路層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7" name="组合 6"/>
          <p:cNvGrpSpPr/>
          <p:nvPr/>
        </p:nvGrpSpPr>
        <p:grpSpPr>
          <a:xfrm>
            <a:off x="3823494" y="3454296"/>
            <a:ext cx="1335962" cy="2244994"/>
            <a:chOff x="3823494" y="3454296"/>
            <a:chExt cx="1335962" cy="2244994"/>
          </a:xfrm>
          <a:solidFill>
            <a:schemeClr val="accent3"/>
          </a:solidFill>
        </p:grpSpPr>
        <p:sp>
          <p:nvSpPr>
            <p:cNvPr id="4" name="直角三角形 3"/>
            <p:cNvSpPr/>
            <p:nvPr/>
          </p:nvSpPr>
          <p:spPr>
            <a:xfrm rot="16200000">
              <a:off x="3368957" y="3908833"/>
              <a:ext cx="2244994"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2" name="矩形 7"/>
            <p:cNvSpPr>
              <a:spLocks noChangeArrowheads="1"/>
            </p:cNvSpPr>
            <p:nvPr/>
          </p:nvSpPr>
          <p:spPr bwMode="auto">
            <a:xfrm flipH="1">
              <a:off x="4205349" y="5036549"/>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應用層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sp>
        <p:nvSpPr>
          <p:cNvPr id="13" name="矩形 7"/>
          <p:cNvSpPr>
            <a:spLocks noChangeArrowheads="1"/>
          </p:cNvSpPr>
          <p:nvPr/>
        </p:nvSpPr>
        <p:spPr bwMode="auto">
          <a:xfrm rot="3600000">
            <a:off x="5749580" y="293647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2"/>
                </a:solidFill>
                <a:effectLst/>
                <a:uLnTx/>
                <a:uFillTx/>
                <a:cs typeface="+mn-ea"/>
                <a:sym typeface="+mn-lt"/>
              </a:rPr>
              <a:t>負責蒐集各項數據</a:t>
            </a:r>
            <a:endParaRPr kumimoji="0" lang="zh-CN" altLang="en-US" sz="1200" b="1" i="0" u="none" strike="noStrike" kern="0" cap="none" spc="0" normalizeH="0" baseline="0" noProof="0">
              <a:ln>
                <a:noFill/>
              </a:ln>
              <a:solidFill>
                <a:schemeClr val="accent2"/>
              </a:solidFill>
              <a:effectLst/>
              <a:uLnTx/>
              <a:uFillTx/>
              <a:cs typeface="+mn-ea"/>
              <a:sym typeface="+mn-lt"/>
            </a:endParaRPr>
          </a:p>
        </p:txBody>
      </p:sp>
      <p:sp>
        <p:nvSpPr>
          <p:cNvPr id="14" name="矩形 7"/>
          <p:cNvSpPr>
            <a:spLocks noChangeArrowheads="1"/>
          </p:cNvSpPr>
          <p:nvPr/>
        </p:nvSpPr>
        <p:spPr bwMode="auto">
          <a:xfrm>
            <a:off x="5800355" y="5736681"/>
            <a:ext cx="17235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1"/>
                </a:solidFill>
                <a:effectLst/>
                <a:uLnTx/>
                <a:uFillTx/>
                <a:cs typeface="+mn-ea"/>
                <a:sym typeface="+mn-lt"/>
              </a:rPr>
              <a:t>感知層與應用層的橋樑</a:t>
            </a:r>
            <a:endParaRPr kumimoji="0" lang="zh-CN" altLang="en-US" sz="1200" b="1" i="0" u="none" strike="noStrike" kern="0" cap="none" spc="0" normalizeH="0" baseline="0" noProof="0">
              <a:ln>
                <a:noFill/>
              </a:ln>
              <a:solidFill>
                <a:schemeClr val="accent1"/>
              </a:solidFill>
              <a:effectLst/>
              <a:uLnTx/>
              <a:uFillTx/>
              <a:cs typeface="+mn-ea"/>
              <a:sym typeface="+mn-lt"/>
            </a:endParaRPr>
          </a:p>
        </p:txBody>
      </p:sp>
      <p:sp>
        <p:nvSpPr>
          <p:cNvPr id="15" name="矩形 7"/>
          <p:cNvSpPr>
            <a:spLocks noChangeArrowheads="1"/>
          </p:cNvSpPr>
          <p:nvPr/>
        </p:nvSpPr>
        <p:spPr bwMode="auto">
          <a:xfrm rot="18050583">
            <a:off x="3060682" y="4645529"/>
            <a:ext cx="21852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3"/>
                </a:solidFill>
                <a:effectLst/>
                <a:uLnTx/>
                <a:uFillTx/>
                <a:cs typeface="+mn-ea"/>
                <a:sym typeface="+mn-lt"/>
              </a:rPr>
              <a:t>將數據轉換成給使用者的介面</a:t>
            </a:r>
            <a:endParaRPr kumimoji="0" lang="zh-CN" altLang="en-US" sz="1200" b="1" i="0" u="none" strike="noStrike" kern="0" cap="none" spc="0" normalizeH="0" baseline="0" noProof="0">
              <a:ln>
                <a:noFill/>
              </a:ln>
              <a:solidFill>
                <a:schemeClr val="accent3"/>
              </a:solidFill>
              <a:effectLst/>
              <a:uLnTx/>
              <a:uFillTx/>
              <a:cs typeface="+mn-ea"/>
              <a:sym typeface="+mn-lt"/>
            </a:endParaRPr>
          </a:p>
        </p:txBody>
      </p:sp>
      <p:sp>
        <p:nvSpPr>
          <p:cNvPr id="18" name="TextBox 18"/>
          <p:cNvSpPr txBox="1"/>
          <p:nvPr/>
        </p:nvSpPr>
        <p:spPr>
          <a:xfrm>
            <a:off x="6642391" y="2459118"/>
            <a:ext cx="3500209"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負責蒐集氨氣、</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、溫濕度、衛生紙使用狀況等數據資料，並透過</a:t>
            </a:r>
            <a:r>
              <a:rPr lang="en-US" altLang="zh-TW" sz="1400" kern="0">
                <a:solidFill>
                  <a:schemeClr val="bg1">
                    <a:lumMod val="50000"/>
                  </a:schemeClr>
                </a:solidFill>
                <a:cs typeface="+mn-ea"/>
                <a:sym typeface="+mn-lt"/>
              </a:rPr>
              <a:t>WIFI</a:t>
            </a:r>
            <a:r>
              <a:rPr lang="zh-TW" altLang="en-US" sz="1400" kern="0">
                <a:solidFill>
                  <a:schemeClr val="bg1">
                    <a:lumMod val="50000"/>
                  </a:schemeClr>
                </a:solidFill>
                <a:cs typeface="+mn-ea"/>
                <a:sym typeface="+mn-lt"/>
              </a:rPr>
              <a:t>模組上傳至雲端資料庫。</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19" name="文本框 18"/>
          <p:cNvSpPr txBox="1"/>
          <p:nvPr/>
        </p:nvSpPr>
        <p:spPr>
          <a:xfrm>
            <a:off x="6642391" y="1961427"/>
            <a:ext cx="3141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1600" b="1" kern="0">
                <a:solidFill>
                  <a:schemeClr val="accent2"/>
                </a:solidFill>
                <a:cs typeface="+mn-ea"/>
                <a:sym typeface="+mn-lt"/>
              </a:rPr>
              <a:t>臭味密探盒</a:t>
            </a:r>
            <a:endParaRPr kumimoji="0" lang="zh-CN" altLang="en-US" sz="1600" b="1" i="0" u="none" strike="noStrike" kern="0" cap="none" spc="0" normalizeH="0" baseline="0" noProof="0">
              <a:ln>
                <a:noFill/>
              </a:ln>
              <a:solidFill>
                <a:schemeClr val="accent2"/>
              </a:solidFill>
              <a:effectLst/>
              <a:uLnTx/>
              <a:uFillTx/>
              <a:cs typeface="+mn-ea"/>
              <a:sym typeface="+mn-lt"/>
            </a:endParaRPr>
          </a:p>
        </p:txBody>
      </p:sp>
      <p:sp>
        <p:nvSpPr>
          <p:cNvPr id="20" name="TextBox 18"/>
          <p:cNvSpPr txBox="1"/>
          <p:nvPr/>
        </p:nvSpPr>
        <p:spPr>
          <a:xfrm>
            <a:off x="7771639" y="5158051"/>
            <a:ext cx="3505961"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將以上收集到的資料做簡單的分析，當氨氣指數過高、</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數值故高、衛生紙將使用殆盡，等狀況即通知手機端發出警告。</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1" name="文本框 20"/>
          <p:cNvSpPr txBox="1"/>
          <p:nvPr/>
        </p:nvSpPr>
        <p:spPr>
          <a:xfrm>
            <a:off x="7771639" y="4660360"/>
            <a:ext cx="314159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a:ln>
                  <a:noFill/>
                </a:ln>
                <a:solidFill>
                  <a:schemeClr val="accent1"/>
                </a:solidFill>
                <a:effectLst/>
                <a:uLnTx/>
                <a:uFillTx/>
                <a:cs typeface="+mn-ea"/>
                <a:sym typeface="+mn-lt"/>
              </a:rPr>
              <a:t>Thing Speak</a:t>
            </a:r>
            <a:r>
              <a:rPr kumimoji="0" lang="zh-TW" altLang="en-US" sz="1600" b="1" i="0" u="none" strike="noStrike" kern="0" cap="none" spc="0" normalizeH="0" baseline="0" noProof="0">
                <a:ln>
                  <a:noFill/>
                </a:ln>
                <a:solidFill>
                  <a:schemeClr val="accent1"/>
                </a:solidFill>
                <a:effectLst/>
                <a:uLnTx/>
                <a:uFillTx/>
                <a:cs typeface="+mn-ea"/>
                <a:sym typeface="+mn-lt"/>
              </a:rPr>
              <a:t> </a:t>
            </a:r>
            <a:endParaRPr kumimoji="0" lang="en-US" altLang="zh-TW" sz="1600" b="1" i="0" u="none" strike="noStrike" kern="0" cap="none" spc="0" normalizeH="0" baseline="0" noProof="0">
              <a:ln>
                <a:noFill/>
              </a:ln>
              <a:solidFill>
                <a:schemeClr val="accent1"/>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1"/>
                </a:solidFill>
                <a:effectLst/>
                <a:uLnTx/>
                <a:uFillTx/>
                <a:cs typeface="+mn-ea"/>
                <a:sym typeface="+mn-lt"/>
              </a:rPr>
              <a:t>網頁資料庫</a:t>
            </a:r>
            <a:endParaRPr kumimoji="0" lang="zh-CN" altLang="en-US" sz="1600" b="1" i="0" u="none" strike="noStrike" kern="0" cap="none" spc="0" normalizeH="0" baseline="0" noProof="0">
              <a:ln>
                <a:noFill/>
              </a:ln>
              <a:solidFill>
                <a:schemeClr val="accent1"/>
              </a:solidFill>
              <a:effectLst/>
              <a:uLnTx/>
              <a:uFillTx/>
              <a:cs typeface="+mn-ea"/>
              <a:sym typeface="+mn-lt"/>
            </a:endParaRPr>
          </a:p>
        </p:txBody>
      </p:sp>
      <p:sp>
        <p:nvSpPr>
          <p:cNvPr id="22" name="TextBox 18"/>
          <p:cNvSpPr txBox="1"/>
          <p:nvPr/>
        </p:nvSpPr>
        <p:spPr>
          <a:xfrm>
            <a:off x="1001339" y="3560170"/>
            <a:ext cx="3394774"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手機應用端發出通知，提醒清潔人員前去打掃。我們使用兩個版本，一個為</a:t>
            </a:r>
            <a:r>
              <a:rPr lang="en-US" altLang="zh-TW" sz="1400" kern="0">
                <a:solidFill>
                  <a:schemeClr val="bg1">
                    <a:lumMod val="50000"/>
                  </a:schemeClr>
                </a:solidFill>
                <a:cs typeface="+mn-ea"/>
                <a:sym typeface="+mn-lt"/>
              </a:rPr>
              <a:t>APP</a:t>
            </a:r>
            <a:r>
              <a:rPr lang="zh-TW" altLang="en-US" sz="1400" kern="0">
                <a:solidFill>
                  <a:schemeClr val="bg1">
                    <a:lumMod val="50000"/>
                  </a:schemeClr>
                </a:solidFill>
                <a:cs typeface="+mn-ea"/>
                <a:sym typeface="+mn-lt"/>
              </a:rPr>
              <a:t>版本與</a:t>
            </a:r>
            <a:r>
              <a:rPr lang="en-US" altLang="zh-TW" sz="1400" kern="0">
                <a:solidFill>
                  <a:schemeClr val="bg1">
                    <a:lumMod val="50000"/>
                  </a:schemeClr>
                </a:solidFill>
                <a:cs typeface="+mn-ea"/>
                <a:sym typeface="+mn-lt"/>
              </a:rPr>
              <a:t>LINE</a:t>
            </a:r>
            <a:r>
              <a:rPr lang="zh-TW" altLang="en-US" sz="1400" kern="0">
                <a:solidFill>
                  <a:schemeClr val="bg1">
                    <a:lumMod val="50000"/>
                  </a:schemeClr>
                </a:solidFill>
                <a:cs typeface="+mn-ea"/>
                <a:sym typeface="+mn-lt"/>
              </a:rPr>
              <a:t>通知版本可因個人習慣做選擇。</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3" name="文本框 22"/>
          <p:cNvSpPr txBox="1"/>
          <p:nvPr/>
        </p:nvSpPr>
        <p:spPr>
          <a:xfrm>
            <a:off x="1254516" y="3053008"/>
            <a:ext cx="3141597"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3"/>
                </a:solidFill>
                <a:effectLst/>
                <a:uLnTx/>
                <a:uFillTx/>
                <a:cs typeface="+mn-ea"/>
                <a:sym typeface="+mn-lt"/>
              </a:rPr>
              <a:t>應用</a:t>
            </a:r>
            <a:r>
              <a:rPr kumimoji="0" lang="en-US" altLang="zh-TW" sz="1600" b="1" i="0" u="none" strike="noStrike" kern="0" cap="none" spc="0" normalizeH="0" baseline="0" noProof="0">
                <a:ln>
                  <a:noFill/>
                </a:ln>
                <a:solidFill>
                  <a:schemeClr val="accent3"/>
                </a:solidFill>
                <a:effectLst/>
                <a:uLnTx/>
                <a:uFillTx/>
                <a:cs typeface="+mn-ea"/>
                <a:sym typeface="+mn-lt"/>
              </a:rPr>
              <a:t>APP</a:t>
            </a:r>
          </a:p>
          <a:p>
            <a:pPr marL="0" marR="0" lvl="0" indent="0" algn="r" defTabSz="914400" eaLnBrk="1" fontAlgn="auto" latinLnBrk="0" hangingPunct="1">
              <a:lnSpc>
                <a:spcPct val="100000"/>
              </a:lnSpc>
              <a:spcBef>
                <a:spcPts val="0"/>
              </a:spcBef>
              <a:spcAft>
                <a:spcPts val="0"/>
              </a:spcAft>
              <a:buClrTx/>
              <a:buSzTx/>
              <a:buFontTx/>
              <a:buNone/>
              <a:tabLst/>
              <a:defRPr/>
            </a:pPr>
            <a:r>
              <a:rPr lang="en-US" altLang="zh-TW" sz="1600" b="1" kern="0">
                <a:solidFill>
                  <a:schemeClr val="accent3"/>
                </a:solidFill>
                <a:cs typeface="+mn-ea"/>
                <a:sym typeface="+mn-lt"/>
              </a:rPr>
              <a:t>IFTTT</a:t>
            </a:r>
            <a:r>
              <a:rPr lang="zh-TW" altLang="en-US" sz="1600" b="1" kern="0">
                <a:solidFill>
                  <a:schemeClr val="accent3"/>
                </a:solidFill>
                <a:cs typeface="+mn-ea"/>
                <a:sym typeface="+mn-lt"/>
              </a:rPr>
              <a:t> </a:t>
            </a:r>
            <a:r>
              <a:rPr lang="en-US" altLang="zh-TW" sz="1600" b="1" kern="0">
                <a:solidFill>
                  <a:schemeClr val="accent3"/>
                </a:solidFill>
                <a:cs typeface="+mn-ea"/>
                <a:sym typeface="+mn-lt"/>
              </a:rPr>
              <a:t>LINE</a:t>
            </a:r>
            <a:r>
              <a:rPr lang="zh-TW" altLang="en-US" sz="1600" b="1" kern="0">
                <a:solidFill>
                  <a:schemeClr val="accent3"/>
                </a:solidFill>
                <a:cs typeface="+mn-ea"/>
                <a:sym typeface="+mn-lt"/>
              </a:rPr>
              <a:t>通知器</a:t>
            </a:r>
            <a:endParaRPr kumimoji="0" lang="zh-CN" altLang="en-US" sz="1600" b="1" i="0" u="none" strike="noStrike" kern="0" cap="none" spc="0" normalizeH="0" baseline="0" noProof="0">
              <a:ln>
                <a:noFill/>
              </a:ln>
              <a:solidFill>
                <a:schemeClr val="accent3"/>
              </a:solidFill>
              <a:effectLst/>
              <a:uLnTx/>
              <a:uFillTx/>
              <a:cs typeface="+mn-ea"/>
              <a:sym typeface="+mn-lt"/>
            </a:endParaRPr>
          </a:p>
        </p:txBody>
      </p:sp>
      <p:sp>
        <p:nvSpPr>
          <p:cNvPr id="8" name="文本占位符 7"/>
          <p:cNvSpPr>
            <a:spLocks noGrp="1"/>
          </p:cNvSpPr>
          <p:nvPr>
            <p:ph type="body" sz="quarter" idx="13"/>
          </p:nvPr>
        </p:nvSpPr>
        <p:spPr>
          <a:xfrm>
            <a:off x="4236370" y="341365"/>
            <a:ext cx="3141597" cy="420552"/>
          </a:xfrm>
        </p:spPr>
        <p:txBody>
          <a:bodyPr/>
          <a:lstStyle/>
          <a:p>
            <a:r>
              <a:rPr lang="en-US" altLang="zh-CN"/>
              <a:t>IOT</a:t>
            </a:r>
            <a:r>
              <a:rPr lang="zh-TW" altLang="en-US"/>
              <a:t>物聯網的三層架構</a:t>
            </a:r>
            <a:endParaRPr lang="zh-CN" altLang="en-US"/>
          </a:p>
        </p:txBody>
      </p:sp>
    </p:spTree>
    <p:extLst>
      <p:ext uri="{BB962C8B-B14F-4D97-AF65-F5344CB8AC3E}">
        <p14:creationId xmlns:p14="http://schemas.microsoft.com/office/powerpoint/2010/main" val="346165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5"/>
                                        </p:tgtEl>
                                      </p:cBhvr>
                                    </p:animEffect>
                                    <p:animScale>
                                      <p:cBhvr>
                                        <p:cTn id="35" dur="250" autoRev="1" fill="hold"/>
                                        <p:tgtEl>
                                          <p:spTgt spid="15"/>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22"/>
                                        </p:tgtEl>
                                      </p:cBhvr>
                                    </p:animEffect>
                                    <p:animScale>
                                      <p:cBhvr>
                                        <p:cTn id="38" dur="250" autoRev="1" fill="hold"/>
                                        <p:tgtEl>
                                          <p:spTgt spid="22"/>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23"/>
                                        </p:tgtEl>
                                      </p:cBhvr>
                                    </p:animEffect>
                                    <p:animScale>
                                      <p:cBhvr>
                                        <p:cTn id="4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84150680-6784-413D-89D2-A8606DA809FC}"/>
              </a:ext>
            </a:extLst>
          </p:cNvPr>
          <p:cNvSpPr>
            <a:spLocks noGrp="1"/>
          </p:cNvSpPr>
          <p:nvPr>
            <p:ph type="body" sz="quarter" idx="13"/>
          </p:nvPr>
        </p:nvSpPr>
        <p:spPr>
          <a:xfrm>
            <a:off x="4406581" y="221844"/>
            <a:ext cx="3811886" cy="420552"/>
          </a:xfrm>
        </p:spPr>
        <p:txBody>
          <a:bodyPr/>
          <a:lstStyle/>
          <a:p>
            <a:pPr algn="ctr"/>
            <a:r>
              <a:rPr lang="zh-TW" altLang="en-US"/>
              <a:t>應用層介紹</a:t>
            </a:r>
            <a:endParaRPr lang="en-US" altLang="zh-TW"/>
          </a:p>
          <a:p>
            <a:pPr algn="ctr"/>
            <a:r>
              <a:rPr lang="zh-TW" altLang="en-US"/>
              <a:t> </a:t>
            </a:r>
            <a:r>
              <a:rPr lang="en-US" altLang="zh-TW"/>
              <a:t>APP</a:t>
            </a:r>
            <a:r>
              <a:rPr lang="zh-TW" altLang="en-US"/>
              <a:t>與</a:t>
            </a:r>
            <a:r>
              <a:rPr lang="en-US" altLang="zh-TW"/>
              <a:t>LINE</a:t>
            </a:r>
            <a:r>
              <a:rPr lang="zh-TW" altLang="en-US"/>
              <a:t>通知器</a:t>
            </a:r>
            <a:r>
              <a:rPr lang="en-US" altLang="zh-TW"/>
              <a:t>IFTTT</a:t>
            </a:r>
            <a:endParaRPr lang="zh-TW" altLang="en-US"/>
          </a:p>
          <a:p>
            <a:pPr algn="ctr"/>
            <a:endParaRPr lang="zh-TW" altLang="en-US"/>
          </a:p>
        </p:txBody>
      </p:sp>
      <p:pic>
        <p:nvPicPr>
          <p:cNvPr id="3" name="圖片 2" descr="一張含有 監視器, 手機, 螢幕擷取畫面, 電子用品 的圖片&#10;&#10;自動產生的描述">
            <a:extLst>
              <a:ext uri="{FF2B5EF4-FFF2-40B4-BE49-F238E27FC236}">
                <a16:creationId xmlns:a16="http://schemas.microsoft.com/office/drawing/2014/main" id="{61CCDE29-E996-46E4-9802-70273283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43" y="575402"/>
            <a:ext cx="2284721" cy="4546708"/>
          </a:xfrm>
          <a:prstGeom prst="rect">
            <a:avLst/>
          </a:prstGeom>
        </p:spPr>
      </p:pic>
      <p:pic>
        <p:nvPicPr>
          <p:cNvPr id="4" name="內容版面配置區 4" descr="一張含有 室外, 文字 的圖片&#10;&#10;自動產生的描述">
            <a:extLst>
              <a:ext uri="{FF2B5EF4-FFF2-40B4-BE49-F238E27FC236}">
                <a16:creationId xmlns:a16="http://schemas.microsoft.com/office/drawing/2014/main" id="{80ACAF94-3882-4650-BA7F-C297524C5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26" y="1999379"/>
            <a:ext cx="2179631" cy="4146898"/>
          </a:xfrm>
          <a:prstGeom prst="rect">
            <a:avLst/>
          </a:prstGeom>
        </p:spPr>
      </p:pic>
      <p:sp>
        <p:nvSpPr>
          <p:cNvPr id="5" name="矩形 4">
            <a:extLst>
              <a:ext uri="{FF2B5EF4-FFF2-40B4-BE49-F238E27FC236}">
                <a16:creationId xmlns:a16="http://schemas.microsoft.com/office/drawing/2014/main" id="{08A379CC-8433-4248-BAFF-948EEC85DAA2}"/>
              </a:ext>
            </a:extLst>
          </p:cNvPr>
          <p:cNvSpPr/>
          <p:nvPr/>
        </p:nvSpPr>
        <p:spPr>
          <a:xfrm>
            <a:off x="3207187" y="1565295"/>
            <a:ext cx="4681090" cy="461665"/>
          </a:xfrm>
          <a:prstGeom prst="rect">
            <a:avLst/>
          </a:prstGeom>
        </p:spPr>
        <p:txBody>
          <a:bodyPr wrap="none">
            <a:spAutoFit/>
          </a:bodyPr>
          <a:lstStyle/>
          <a:p>
            <a:r>
              <a:rPr lang="en-US" altLang="zh-TW" sz="2400"/>
              <a:t>APP</a:t>
            </a:r>
            <a:r>
              <a:rPr lang="zh-TW" altLang="en-US" sz="2400"/>
              <a:t>主要進行數據監控與警告發送</a:t>
            </a:r>
          </a:p>
        </p:txBody>
      </p:sp>
      <p:sp>
        <p:nvSpPr>
          <p:cNvPr id="6" name="矩形 5">
            <a:extLst>
              <a:ext uri="{FF2B5EF4-FFF2-40B4-BE49-F238E27FC236}">
                <a16:creationId xmlns:a16="http://schemas.microsoft.com/office/drawing/2014/main" id="{7DCDAE4F-ADE0-4800-BDD1-61EDCB1C908E}"/>
              </a:ext>
            </a:extLst>
          </p:cNvPr>
          <p:cNvSpPr/>
          <p:nvPr/>
        </p:nvSpPr>
        <p:spPr>
          <a:xfrm>
            <a:off x="5024668" y="5090530"/>
            <a:ext cx="3818674" cy="461665"/>
          </a:xfrm>
          <a:prstGeom prst="rect">
            <a:avLst/>
          </a:prstGeom>
        </p:spPr>
        <p:txBody>
          <a:bodyPr wrap="none">
            <a:spAutoFit/>
          </a:bodyPr>
          <a:lstStyle/>
          <a:p>
            <a:r>
              <a:rPr lang="en-US" altLang="zh-TW" sz="2400"/>
              <a:t>LINE</a:t>
            </a:r>
            <a:r>
              <a:rPr lang="zh-TW" altLang="en-US" sz="2400"/>
              <a:t>機器人做最主要的通知</a:t>
            </a:r>
            <a:endParaRPr lang="en-US" altLang="zh-TW" sz="2400"/>
          </a:p>
        </p:txBody>
      </p:sp>
      <p:sp>
        <p:nvSpPr>
          <p:cNvPr id="7" name="文字方塊 6">
            <a:extLst>
              <a:ext uri="{FF2B5EF4-FFF2-40B4-BE49-F238E27FC236}">
                <a16:creationId xmlns:a16="http://schemas.microsoft.com/office/drawing/2014/main" id="{07B7D61E-023F-4A1D-8728-104DAF786CFB}"/>
              </a:ext>
            </a:extLst>
          </p:cNvPr>
          <p:cNvSpPr txBox="1"/>
          <p:nvPr/>
        </p:nvSpPr>
        <p:spPr>
          <a:xfrm rot="19844121">
            <a:off x="4489482" y="3093940"/>
            <a:ext cx="1913641" cy="670120"/>
          </a:xfrm>
          <a:prstGeom prst="rect">
            <a:avLst/>
          </a:prstGeom>
          <a:noFill/>
        </p:spPr>
        <p:txBody>
          <a:bodyPr wrap="square" rtlCol="0">
            <a:spAutoFit/>
          </a:bodyPr>
          <a:lstStyle/>
          <a:p>
            <a:pPr>
              <a:lnSpc>
                <a:spcPct val="130000"/>
              </a:lnSpc>
              <a:spcBef>
                <a:spcPts val="600"/>
              </a:spcBef>
            </a:pPr>
            <a:r>
              <a:rPr lang="zh-TW" altLang="en-US" sz="3200" kern="0">
                <a:solidFill>
                  <a:srgbClr val="2683C6"/>
                </a:solidFill>
                <a:latin typeface="微软雅黑" panose="020B0503020204020204" pitchFamily="34" charset="-122"/>
                <a:ea typeface="微软雅黑" panose="020B0503020204020204" pitchFamily="34" charset="-122"/>
                <a:cs typeface="+mn-ea"/>
                <a:sym typeface="+mn-lt"/>
              </a:rPr>
              <a:t>可依喜好</a:t>
            </a:r>
          </a:p>
        </p:txBody>
      </p:sp>
      <p:sp>
        <p:nvSpPr>
          <p:cNvPr id="8" name="文字方塊 7">
            <a:extLst>
              <a:ext uri="{FF2B5EF4-FFF2-40B4-BE49-F238E27FC236}">
                <a16:creationId xmlns:a16="http://schemas.microsoft.com/office/drawing/2014/main" id="{BEB3C99D-CE20-41FD-AE12-2E77D31EAE56}"/>
              </a:ext>
            </a:extLst>
          </p:cNvPr>
          <p:cNvSpPr txBox="1"/>
          <p:nvPr/>
        </p:nvSpPr>
        <p:spPr>
          <a:xfrm rot="19779594">
            <a:off x="5490500" y="3223685"/>
            <a:ext cx="1826141" cy="670120"/>
          </a:xfrm>
          <a:prstGeom prst="rect">
            <a:avLst/>
          </a:prstGeom>
          <a:noFill/>
        </p:spPr>
        <p:txBody>
          <a:bodyPr wrap="none" rtlCol="0">
            <a:spAutoFit/>
          </a:bodyPr>
          <a:lstStyle/>
          <a:p>
            <a:pPr>
              <a:lnSpc>
                <a:spcPct val="130000"/>
              </a:lnSpc>
              <a:spcBef>
                <a:spcPts val="600"/>
              </a:spcBef>
            </a:pPr>
            <a:r>
              <a:rPr lang="zh-TW" altLang="en-US" sz="3200" kern="0">
                <a:solidFill>
                  <a:srgbClr val="FFC000"/>
                </a:solidFill>
                <a:latin typeface="微软雅黑" panose="020B0503020204020204" pitchFamily="34" charset="-122"/>
                <a:ea typeface="微软雅黑" panose="020B0503020204020204" pitchFamily="34" charset="-122"/>
                <a:cs typeface="+mn-ea"/>
                <a:sym typeface="+mn-lt"/>
              </a:rPr>
              <a:t>自行選擇</a:t>
            </a:r>
          </a:p>
        </p:txBody>
      </p:sp>
    </p:spTree>
    <p:extLst>
      <p:ext uri="{BB962C8B-B14F-4D97-AF65-F5344CB8AC3E}">
        <p14:creationId xmlns:p14="http://schemas.microsoft.com/office/powerpoint/2010/main" val="29943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D308AE6-A876-4B18-A8E6-9A7E04B74434}"/>
              </a:ext>
            </a:extLst>
          </p:cNvPr>
          <p:cNvSpPr/>
          <p:nvPr/>
        </p:nvSpPr>
        <p:spPr>
          <a:xfrm>
            <a:off x="5699558" y="4663440"/>
            <a:ext cx="113792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TW" altLang="en-US" sz="1400">
              <a:latin typeface="微软雅黑" panose="020B0503020204020204" pitchFamily="34" charset="-122"/>
              <a:ea typeface="微软雅黑" panose="020B0503020204020204" pitchFamily="34" charset="-122"/>
            </a:endParaRPr>
          </a:p>
        </p:txBody>
      </p:sp>
      <p:sp>
        <p:nvSpPr>
          <p:cNvPr id="3" name="文字方塊 2">
            <a:extLst>
              <a:ext uri="{FF2B5EF4-FFF2-40B4-BE49-F238E27FC236}">
                <a16:creationId xmlns:a16="http://schemas.microsoft.com/office/drawing/2014/main" id="{9F96E5E5-53DB-41B6-A81D-BDD9D65D70EB}"/>
              </a:ext>
            </a:extLst>
          </p:cNvPr>
          <p:cNvSpPr txBox="1"/>
          <p:nvPr/>
        </p:nvSpPr>
        <p:spPr>
          <a:xfrm>
            <a:off x="4618671" y="90236"/>
            <a:ext cx="2954655" cy="742319"/>
          </a:xfrm>
          <a:prstGeom prst="rect">
            <a:avLst/>
          </a:prstGeom>
          <a:noFill/>
        </p:spPr>
        <p:txBody>
          <a:bodyPr wrap="none" rtlCol="0">
            <a:spAutoFit/>
          </a:bodyPr>
          <a:lstStyle/>
          <a:p>
            <a:pPr>
              <a:lnSpc>
                <a:spcPct val="130000"/>
              </a:lnSpc>
              <a:spcBef>
                <a:spcPts val="600"/>
              </a:spcBef>
            </a:pPr>
            <a:r>
              <a:rPr lang="zh-TW" altLang="en-US" sz="3600" kern="0">
                <a:solidFill>
                  <a:schemeClr val="bg1"/>
                </a:solidFill>
                <a:latin typeface="微软雅黑" panose="020B0503020204020204" pitchFamily="34" charset="-122"/>
                <a:ea typeface="微软雅黑" panose="020B0503020204020204" pitchFamily="34" charset="-122"/>
                <a:cs typeface="+mn-ea"/>
                <a:sym typeface="+mn-lt"/>
              </a:rPr>
              <a:t>系統架</a:t>
            </a:r>
            <a:r>
              <a:rPr lang="zh-TW" altLang="en-US" sz="3600" kern="0">
                <a:solidFill>
                  <a:srgbClr val="2683C6"/>
                </a:solidFill>
                <a:latin typeface="微软雅黑" panose="020B0503020204020204" pitchFamily="34" charset="-122"/>
                <a:ea typeface="微软雅黑" panose="020B0503020204020204" pitchFamily="34" charset="-122"/>
                <a:cs typeface="+mn-ea"/>
                <a:sym typeface="+mn-lt"/>
              </a:rPr>
              <a:t>構總結</a:t>
            </a:r>
            <a:endParaRPr lang="zh-TW" altLang="en-US" kern="0">
              <a:solidFill>
                <a:srgbClr val="2683C6"/>
              </a:solidFill>
              <a:latin typeface="微软雅黑" panose="020B0503020204020204" pitchFamily="34" charset="-122"/>
              <a:ea typeface="微软雅黑" panose="020B0503020204020204" pitchFamily="34" charset="-122"/>
              <a:cs typeface="+mn-ea"/>
              <a:sym typeface="+mn-lt"/>
            </a:endParaRPr>
          </a:p>
        </p:txBody>
      </p:sp>
      <p:pic>
        <p:nvPicPr>
          <p:cNvPr id="5" name="圖片 4">
            <a:extLst>
              <a:ext uri="{FF2B5EF4-FFF2-40B4-BE49-F238E27FC236}">
                <a16:creationId xmlns:a16="http://schemas.microsoft.com/office/drawing/2014/main" id="{B8258556-E43D-493A-ADDA-8EE04440F146}"/>
              </a:ext>
            </a:extLst>
          </p:cNvPr>
          <p:cNvPicPr>
            <a:picLocks noChangeAspect="1"/>
          </p:cNvPicPr>
          <p:nvPr/>
        </p:nvPicPr>
        <p:blipFill>
          <a:blip r:embed="rId2"/>
          <a:stretch>
            <a:fillRect/>
          </a:stretch>
        </p:blipFill>
        <p:spPr>
          <a:xfrm>
            <a:off x="2968827" y="525294"/>
            <a:ext cx="6383885" cy="6242470"/>
          </a:xfrm>
          <a:prstGeom prst="rect">
            <a:avLst/>
          </a:prstGeom>
        </p:spPr>
      </p:pic>
      <p:sp>
        <p:nvSpPr>
          <p:cNvPr id="7" name="文字方塊 6">
            <a:extLst>
              <a:ext uri="{FF2B5EF4-FFF2-40B4-BE49-F238E27FC236}">
                <a16:creationId xmlns:a16="http://schemas.microsoft.com/office/drawing/2014/main" id="{A91AFA41-6F0F-461C-B908-9A1F90781B10}"/>
              </a:ext>
            </a:extLst>
          </p:cNvPr>
          <p:cNvSpPr txBox="1"/>
          <p:nvPr/>
        </p:nvSpPr>
        <p:spPr>
          <a:xfrm>
            <a:off x="6268518" y="975360"/>
            <a:ext cx="2954655" cy="816314"/>
          </a:xfrm>
          <a:prstGeom prst="rect">
            <a:avLst/>
          </a:prstGeom>
          <a:solidFill>
            <a:schemeClr val="bg2"/>
          </a:solidFill>
        </p:spPr>
        <p:txBody>
          <a:bodyPr wrap="square" rtlCol="0">
            <a:spAutoFit/>
          </a:bodyPr>
          <a:lstStyle/>
          <a:p>
            <a:pPr>
              <a:lnSpc>
                <a:spcPct val="130000"/>
              </a:lnSpc>
              <a:spcBef>
                <a:spcPts val="600"/>
              </a:spcBef>
            </a:pPr>
            <a:r>
              <a:rPr lang="zh-TW" altLang="en-US" sz="1700" b="1" kern="0">
                <a:solidFill>
                  <a:srgbClr val="2683C6"/>
                </a:solidFill>
                <a:latin typeface="微软雅黑" panose="020B0503020204020204" pitchFamily="34" charset="-122"/>
                <a:ea typeface="微软雅黑" panose="020B0503020204020204" pitchFamily="34" charset="-122"/>
                <a:cs typeface="+mn-ea"/>
                <a:sym typeface="+mn-lt"/>
              </a:rPr>
              <a:t>當環境數值異常即通知</a:t>
            </a:r>
            <a:endParaRPr lang="en-US" altLang="zh-TW" sz="1700" b="1" kern="0">
              <a:solidFill>
                <a:srgbClr val="2683C6"/>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TW" altLang="en-US" sz="1700" b="1" kern="0">
                <a:solidFill>
                  <a:srgbClr val="2683C6"/>
                </a:solidFill>
                <a:latin typeface="微软雅黑" panose="020B0503020204020204" pitchFamily="34" charset="-122"/>
                <a:ea typeface="微软雅黑" panose="020B0503020204020204" pitchFamily="34" charset="-122"/>
                <a:cs typeface="+mn-ea"/>
                <a:sym typeface="+mn-lt"/>
              </a:rPr>
              <a:t>環境清潔人員前去打掃</a:t>
            </a:r>
          </a:p>
        </p:txBody>
      </p:sp>
    </p:spTree>
    <p:extLst>
      <p:ext uri="{BB962C8B-B14F-4D97-AF65-F5344CB8AC3E}">
        <p14:creationId xmlns:p14="http://schemas.microsoft.com/office/powerpoint/2010/main" val="307862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982064" y="2750480"/>
            <a:ext cx="5906654" cy="971548"/>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a:solidFill>
                  <a:schemeClr val="accent1"/>
                </a:solidFill>
              </a:rPr>
              <a:t>開發環境與感測元件</a:t>
            </a:r>
            <a:endParaRPr lang="zh-TW" sz="4800">
              <a:solidFill>
                <a:schemeClr val="accent1"/>
              </a:solidFill>
            </a:endParaRPr>
          </a:p>
        </p:txBody>
      </p:sp>
      <p:sp>
        <p:nvSpPr>
          <p:cNvPr id="6" name="文字版面配置區 4">
            <a:extLst>
              <a:ext uri="{FF2B5EF4-FFF2-40B4-BE49-F238E27FC236}">
                <a16:creationId xmlns:a16="http://schemas.microsoft.com/office/drawing/2014/main" id="{F8CA3128-B823-4581-B45A-0D3764825C7B}"/>
              </a:ext>
            </a:extLst>
          </p:cNvPr>
          <p:cNvSpPr txBox="1">
            <a:spLocks/>
          </p:cNvSpPr>
          <p:nvPr/>
        </p:nvSpPr>
        <p:spPr>
          <a:xfrm>
            <a:off x="2639645" y="2289393"/>
            <a:ext cx="1591492" cy="2003625"/>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3800"/>
              <a:t>3</a:t>
            </a:r>
            <a:endParaRPr lang="zh-TW" altLang="en-US" sz="13800"/>
          </a:p>
        </p:txBody>
      </p:sp>
    </p:spTree>
    <p:extLst>
      <p:ext uri="{BB962C8B-B14F-4D97-AF65-F5344CB8AC3E}">
        <p14:creationId xmlns:p14="http://schemas.microsoft.com/office/powerpoint/2010/main" val="90782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785360" y="365125"/>
            <a:ext cx="3538508" cy="634115"/>
          </a:xfrm>
          <a:prstGeom prst="rect">
            <a:avLst/>
          </a:prstGeom>
        </p:spPr>
        <p:txBody>
          <a:bodyPr/>
          <a:lstStyle/>
          <a:p>
            <a:r>
              <a:rPr lang="zh-TW" altLang="en-US" sz="3200">
                <a:cs typeface="+mn-ea"/>
                <a:sym typeface="+mn-lt"/>
              </a:rPr>
              <a:t>開發環境</a:t>
            </a:r>
            <a:r>
              <a:rPr lang="en-US" altLang="zh-TW" sz="3200">
                <a:cs typeface="+mn-ea"/>
                <a:sym typeface="+mn-lt"/>
              </a:rPr>
              <a:t>(1/4)</a:t>
            </a:r>
            <a:endParaRPr lang="zh-CN" altLang="en-US" sz="3200">
              <a:cs typeface="+mn-ea"/>
              <a:sym typeface="+mn-lt"/>
            </a:endParaRPr>
          </a:p>
        </p:txBody>
      </p:sp>
      <p:sp>
        <p:nvSpPr>
          <p:cNvPr id="17" name="文本框 16"/>
          <p:cNvSpPr txBox="1"/>
          <p:nvPr/>
        </p:nvSpPr>
        <p:spPr>
          <a:xfrm>
            <a:off x="5790414" y="2214385"/>
            <a:ext cx="2448178" cy="707886"/>
          </a:xfrm>
          <a:prstGeom prst="rect">
            <a:avLst/>
          </a:prstGeom>
          <a:noFill/>
        </p:spPr>
        <p:txBody>
          <a:bodyPr wrap="square" rtlCol="0">
            <a:spAutoFit/>
          </a:bodyPr>
          <a:lstStyle/>
          <a:p>
            <a:pPr lvl="0" defTabSz="914400">
              <a:defRPr/>
            </a:pPr>
            <a:r>
              <a:rPr lang="en-US" altLang="zh-CN" sz="4000" b="1" kern="0">
                <a:solidFill>
                  <a:schemeClr val="accent5"/>
                </a:solidFill>
                <a:cs typeface="+mn-ea"/>
                <a:sym typeface="+mn-lt"/>
              </a:rPr>
              <a:t>Arduino</a:t>
            </a:r>
            <a:endParaRPr kumimoji="0" lang="zh-CN" altLang="en-US" sz="4000" b="1" i="0" u="none" strike="noStrike" kern="0" cap="none" spc="0" normalizeH="0" baseline="0" noProof="0">
              <a:ln>
                <a:noFill/>
              </a:ln>
              <a:solidFill>
                <a:schemeClr val="accent5"/>
              </a:solidFill>
              <a:effectLst/>
              <a:uLnTx/>
              <a:uFillTx/>
              <a:cs typeface="+mn-ea"/>
              <a:sym typeface="+mn-lt"/>
            </a:endParaRPr>
          </a:p>
        </p:txBody>
      </p:sp>
      <p:sp>
        <p:nvSpPr>
          <p:cNvPr id="19" name="矩形 18"/>
          <p:cNvSpPr/>
          <p:nvPr/>
        </p:nvSpPr>
        <p:spPr>
          <a:xfrm>
            <a:off x="5859680" y="5413461"/>
            <a:ext cx="1890949"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zh-TW" sz="2000" b="1" kern="0">
                <a:solidFill>
                  <a:schemeClr val="bg1"/>
                </a:solidFill>
                <a:cs typeface="+mn-ea"/>
                <a:sym typeface="+mn-lt"/>
              </a:rPr>
              <a:t>OPEN SOURCE</a:t>
            </a:r>
            <a:endParaRPr kumimoji="0" lang="zh-CN" altLang="en-US" sz="2000" b="1" i="0" u="none" strike="noStrike" kern="0" cap="none" spc="0" normalizeH="0" baseline="0" noProof="0">
              <a:ln>
                <a:noFill/>
              </a:ln>
              <a:solidFill>
                <a:schemeClr val="bg1"/>
              </a:solidFill>
              <a:effectLst/>
              <a:uLnTx/>
              <a:uFillTx/>
              <a:cs typeface="+mn-ea"/>
              <a:sym typeface="+mn-lt"/>
            </a:endParaRPr>
          </a:p>
        </p:txBody>
      </p:sp>
      <p:pic>
        <p:nvPicPr>
          <p:cNvPr id="21" name="圖片 20">
            <a:extLst>
              <a:ext uri="{FF2B5EF4-FFF2-40B4-BE49-F238E27FC236}">
                <a16:creationId xmlns:a16="http://schemas.microsoft.com/office/drawing/2014/main" id="{524368F2-A9DA-476C-A82B-F60B7C3ADDE0}"/>
              </a:ext>
            </a:extLst>
          </p:cNvPr>
          <p:cNvPicPr>
            <a:picLocks noChangeAspect="1"/>
          </p:cNvPicPr>
          <p:nvPr/>
        </p:nvPicPr>
        <p:blipFill>
          <a:blip r:embed="rId3"/>
          <a:stretch>
            <a:fillRect/>
          </a:stretch>
        </p:blipFill>
        <p:spPr>
          <a:xfrm>
            <a:off x="509047" y="2830831"/>
            <a:ext cx="4774717" cy="2904619"/>
          </a:xfrm>
          <a:prstGeom prst="rect">
            <a:avLst/>
          </a:prstGeom>
        </p:spPr>
      </p:pic>
      <p:sp>
        <p:nvSpPr>
          <p:cNvPr id="18" name="TextBox 18"/>
          <p:cNvSpPr txBox="1"/>
          <p:nvPr/>
        </p:nvSpPr>
        <p:spPr>
          <a:xfrm>
            <a:off x="5777331" y="2830831"/>
            <a:ext cx="4452519" cy="2582630"/>
          </a:xfrm>
          <a:prstGeom prst="rect">
            <a:avLst/>
          </a:prstGeom>
          <a:noFill/>
        </p:spPr>
        <p:txBody>
          <a:bodyPr wrap="square" rtlCol="0">
            <a:spAutoFit/>
          </a:bodyPr>
          <a:lstStyle/>
          <a:p>
            <a:pPr lvl="0" defTabSz="914400">
              <a:lnSpc>
                <a:spcPct val="130000"/>
              </a:lnSpc>
              <a:defRPr/>
            </a:pPr>
            <a:r>
              <a:rPr lang="en-US" altLang="zh-TW" kern="0">
                <a:solidFill>
                  <a:schemeClr val="bg1"/>
                </a:solidFill>
                <a:cs typeface="+mn-ea"/>
                <a:sym typeface="+mn-lt"/>
              </a:rPr>
              <a:t>Arduino</a:t>
            </a:r>
            <a:r>
              <a:rPr lang="zh-TW" altLang="en-US" kern="0">
                <a:solidFill>
                  <a:schemeClr val="bg1"/>
                </a:solidFill>
                <a:cs typeface="+mn-ea"/>
                <a:sym typeface="+mn-lt"/>
              </a:rPr>
              <a:t>的軟體和硬體都是開放源碼，開發環境和電路設計圖都可以在網路上免費找到，但是要符合創用</a:t>
            </a:r>
            <a:r>
              <a:rPr lang="en-US" altLang="zh-TW" kern="0">
                <a:solidFill>
                  <a:schemeClr val="bg1"/>
                </a:solidFill>
                <a:cs typeface="+mn-ea"/>
                <a:sym typeface="+mn-lt"/>
              </a:rPr>
              <a:t>CC</a:t>
            </a:r>
            <a:r>
              <a:rPr lang="zh-TW" altLang="en-US" kern="0">
                <a:solidFill>
                  <a:schemeClr val="bg1"/>
                </a:solidFill>
                <a:cs typeface="+mn-ea"/>
                <a:sym typeface="+mn-lt"/>
              </a:rPr>
              <a:t>授權條款。</a:t>
            </a:r>
          </a:p>
          <a:p>
            <a:pPr lvl="0" defTabSz="914400">
              <a:lnSpc>
                <a:spcPct val="130000"/>
              </a:lnSpc>
              <a:defRPr/>
            </a:pPr>
            <a:r>
              <a:rPr lang="en-US" altLang="zh-TW" kern="0">
                <a:solidFill>
                  <a:schemeClr val="bg1"/>
                </a:solidFill>
                <a:cs typeface="+mn-ea"/>
                <a:sym typeface="+mn-lt"/>
              </a:rPr>
              <a:t>Arduino</a:t>
            </a:r>
            <a:r>
              <a:rPr lang="zh-TW" altLang="en-US" kern="0">
                <a:solidFill>
                  <a:schemeClr val="bg1"/>
                </a:solidFill>
                <a:cs typeface="+mn-ea"/>
                <a:sym typeface="+mn-lt"/>
              </a:rPr>
              <a:t>在網路上有非常多軟硬體的資料與程式碼可供查詢，也有很多人會將自己的作品放到網路上分享，所以就算是初學者也可以在短時間內做出自己所想要的作品。</a:t>
            </a:r>
          </a:p>
        </p:txBody>
      </p:sp>
    </p:spTree>
    <p:extLst>
      <p:ext uri="{BB962C8B-B14F-4D97-AF65-F5344CB8AC3E}">
        <p14:creationId xmlns:p14="http://schemas.microsoft.com/office/powerpoint/2010/main" val="11204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785360" y="365125"/>
            <a:ext cx="3538508" cy="634115"/>
          </a:xfrm>
          <a:prstGeom prst="rect">
            <a:avLst/>
          </a:prstGeom>
        </p:spPr>
        <p:txBody>
          <a:bodyPr/>
          <a:lstStyle/>
          <a:p>
            <a:r>
              <a:rPr lang="zh-TW" altLang="en-US" sz="3200">
                <a:cs typeface="+mn-ea"/>
                <a:sym typeface="+mn-lt"/>
              </a:rPr>
              <a:t>開發環境</a:t>
            </a:r>
            <a:r>
              <a:rPr lang="en-US" altLang="zh-TW" sz="3200">
                <a:cs typeface="+mn-ea"/>
                <a:sym typeface="+mn-lt"/>
              </a:rPr>
              <a:t>(2/4)</a:t>
            </a:r>
            <a:endParaRPr lang="zh-CN" altLang="en-US" sz="3200">
              <a:cs typeface="+mn-ea"/>
              <a:sym typeface="+mn-lt"/>
            </a:endParaRPr>
          </a:p>
        </p:txBody>
      </p:sp>
      <p:sp>
        <p:nvSpPr>
          <p:cNvPr id="17" name="文本框 16"/>
          <p:cNvSpPr txBox="1"/>
          <p:nvPr/>
        </p:nvSpPr>
        <p:spPr>
          <a:xfrm>
            <a:off x="955248" y="2476888"/>
            <a:ext cx="3212184" cy="707886"/>
          </a:xfrm>
          <a:prstGeom prst="rect">
            <a:avLst/>
          </a:prstGeom>
          <a:noFill/>
        </p:spPr>
        <p:txBody>
          <a:bodyPr wrap="square" rtlCol="0">
            <a:spAutoFit/>
          </a:bodyPr>
          <a:lstStyle/>
          <a:p>
            <a:pPr lvl="0" defTabSz="914400">
              <a:defRPr/>
            </a:pPr>
            <a:r>
              <a:rPr lang="en-US" altLang="zh-CN" sz="4000" b="1" kern="0">
                <a:solidFill>
                  <a:schemeClr val="accent5"/>
                </a:solidFill>
                <a:cs typeface="+mn-ea"/>
                <a:sym typeface="+mn-lt"/>
              </a:rPr>
              <a:t>Thing Speak</a:t>
            </a:r>
            <a:endParaRPr kumimoji="0" lang="zh-CN" altLang="en-US" sz="4000" b="1" i="0" u="none" strike="noStrike" kern="0" cap="none" spc="0" normalizeH="0" baseline="0" noProof="0">
              <a:ln>
                <a:noFill/>
              </a:ln>
              <a:solidFill>
                <a:schemeClr val="accent5"/>
              </a:solidFill>
              <a:effectLst/>
              <a:uLnTx/>
              <a:uFillTx/>
              <a:cs typeface="+mn-ea"/>
              <a:sym typeface="+mn-lt"/>
            </a:endParaRPr>
          </a:p>
        </p:txBody>
      </p:sp>
      <p:sp>
        <p:nvSpPr>
          <p:cNvPr id="18" name="TextBox 18"/>
          <p:cNvSpPr txBox="1"/>
          <p:nvPr/>
        </p:nvSpPr>
        <p:spPr>
          <a:xfrm>
            <a:off x="942165" y="3093334"/>
            <a:ext cx="4452519" cy="2222532"/>
          </a:xfrm>
          <a:prstGeom prst="rect">
            <a:avLst/>
          </a:prstGeom>
          <a:noFill/>
        </p:spPr>
        <p:txBody>
          <a:bodyPr wrap="square" rtlCol="0">
            <a:spAutoFit/>
          </a:bodyPr>
          <a:lstStyle/>
          <a:p>
            <a:pPr lvl="0" algn="just" defTabSz="914400">
              <a:lnSpc>
                <a:spcPct val="130000"/>
              </a:lnSpc>
              <a:defRPr/>
            </a:pPr>
            <a:r>
              <a:rPr lang="en-US" altLang="zh-CN" kern="0" err="1">
                <a:solidFill>
                  <a:schemeClr val="bg1"/>
                </a:solidFill>
                <a:cs typeface="+mn-ea"/>
                <a:sym typeface="+mn-lt"/>
              </a:rPr>
              <a:t>ThingSpeak</a:t>
            </a:r>
            <a:r>
              <a:rPr lang="zh-CN" altLang="en-US" kern="0">
                <a:solidFill>
                  <a:schemeClr val="bg1"/>
                </a:solidFill>
                <a:cs typeface="+mn-ea"/>
                <a:sym typeface="+mn-lt"/>
              </a:rPr>
              <a:t>是一項免費網路服務，讓您在雲端收集並存儲感測器資料並開發物聯網應用。</a:t>
            </a:r>
            <a:r>
              <a:rPr lang="en-US" altLang="zh-CN" kern="0" err="1">
                <a:solidFill>
                  <a:schemeClr val="bg1"/>
                </a:solidFill>
                <a:cs typeface="+mn-ea"/>
                <a:sym typeface="+mn-lt"/>
              </a:rPr>
              <a:t>ThingSpeak</a:t>
            </a:r>
            <a:r>
              <a:rPr lang="zh-CN" altLang="en-US" kern="0">
                <a:solidFill>
                  <a:schemeClr val="bg1"/>
                </a:solidFill>
                <a:cs typeface="+mn-ea"/>
                <a:sym typeface="+mn-lt"/>
              </a:rPr>
              <a:t>網路服務也能讓您進行線上測試並處理資料。傳感器資料可以從</a:t>
            </a:r>
            <a:r>
              <a:rPr lang="en-US" altLang="zh-CN" kern="0">
                <a:solidFill>
                  <a:schemeClr val="bg1"/>
                </a:solidFill>
                <a:cs typeface="+mn-ea"/>
                <a:sym typeface="+mn-lt"/>
              </a:rPr>
              <a:t>Arduino</a:t>
            </a:r>
            <a:r>
              <a:rPr lang="zh-CN" altLang="en-US" kern="0">
                <a:solidFill>
                  <a:schemeClr val="bg1"/>
                </a:solidFill>
                <a:cs typeface="+mn-ea"/>
                <a:sym typeface="+mn-lt"/>
              </a:rPr>
              <a:t>，樹莓派，</a:t>
            </a:r>
            <a:r>
              <a:rPr lang="en-US" altLang="zh-CN" kern="0" err="1">
                <a:solidFill>
                  <a:schemeClr val="bg1"/>
                </a:solidFill>
                <a:cs typeface="+mn-ea"/>
                <a:sym typeface="+mn-lt"/>
              </a:rPr>
              <a:t>BeagleBone</a:t>
            </a:r>
            <a:r>
              <a:rPr lang="en-US" altLang="zh-CN" kern="0">
                <a:solidFill>
                  <a:schemeClr val="bg1"/>
                </a:solidFill>
                <a:cs typeface="+mn-ea"/>
                <a:sym typeface="+mn-lt"/>
              </a:rPr>
              <a:t> Black</a:t>
            </a:r>
            <a:r>
              <a:rPr lang="zh-CN" altLang="en-US" kern="0">
                <a:solidFill>
                  <a:schemeClr val="bg1"/>
                </a:solidFill>
                <a:cs typeface="+mn-ea"/>
                <a:sym typeface="+mn-lt"/>
              </a:rPr>
              <a:t>及其他硬體傳輸到</a:t>
            </a:r>
            <a:r>
              <a:rPr lang="en-US" altLang="zh-CN" kern="0" err="1">
                <a:solidFill>
                  <a:schemeClr val="bg1"/>
                </a:solidFill>
                <a:cs typeface="+mn-ea"/>
                <a:sym typeface="+mn-lt"/>
              </a:rPr>
              <a:t>ThingSpeak</a:t>
            </a:r>
            <a:r>
              <a:rPr lang="zh-CN" altLang="en-US" kern="0">
                <a:solidFill>
                  <a:schemeClr val="bg1"/>
                </a:solidFill>
                <a:cs typeface="+mn-ea"/>
                <a:sym typeface="+mn-lt"/>
              </a:rPr>
              <a:t>。</a:t>
            </a: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9" name="矩形 18"/>
          <p:cNvSpPr/>
          <p:nvPr/>
        </p:nvSpPr>
        <p:spPr>
          <a:xfrm>
            <a:off x="1024514" y="5502991"/>
            <a:ext cx="2114612"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a:ln>
                  <a:noFill/>
                </a:ln>
                <a:solidFill>
                  <a:schemeClr val="bg1"/>
                </a:solidFill>
                <a:effectLst/>
                <a:uLnTx/>
                <a:uFillTx/>
                <a:cs typeface="+mn-ea"/>
                <a:sym typeface="+mn-lt"/>
              </a:rPr>
              <a:t>簡單的網路分析</a:t>
            </a:r>
            <a:endParaRPr kumimoji="0" lang="zh-CN" altLang="en-US" sz="2000" b="1" i="0" u="none" strike="noStrike" kern="0" cap="none" spc="0" normalizeH="0" baseline="0" noProof="0">
              <a:ln>
                <a:noFill/>
              </a:ln>
              <a:solidFill>
                <a:schemeClr val="bg1"/>
              </a:solidFill>
              <a:effectLst/>
              <a:uLnTx/>
              <a:uFillTx/>
              <a:cs typeface="+mn-ea"/>
              <a:sym typeface="+mn-lt"/>
            </a:endParaRPr>
          </a:p>
        </p:txBody>
      </p:sp>
      <p:pic>
        <p:nvPicPr>
          <p:cNvPr id="2050" name="Picture 2" descr="ãThingspeakãçåçæå°çµæ">
            <a:extLst>
              <a:ext uri="{FF2B5EF4-FFF2-40B4-BE49-F238E27FC236}">
                <a16:creationId xmlns:a16="http://schemas.microsoft.com/office/drawing/2014/main" id="{4E1F0F4B-2470-4210-9FAA-F61F9343A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00497"/>
            <a:ext cx="5140752" cy="359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4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785360" y="365125"/>
            <a:ext cx="3538508" cy="634115"/>
          </a:xfrm>
          <a:prstGeom prst="rect">
            <a:avLst/>
          </a:prstGeom>
        </p:spPr>
        <p:txBody>
          <a:bodyPr/>
          <a:lstStyle/>
          <a:p>
            <a:r>
              <a:rPr lang="zh-TW" altLang="en-US" sz="3200">
                <a:cs typeface="+mn-ea"/>
                <a:sym typeface="+mn-lt"/>
              </a:rPr>
              <a:t>開發環境</a:t>
            </a:r>
            <a:r>
              <a:rPr lang="en-US" altLang="zh-TW" sz="3200">
                <a:cs typeface="+mn-ea"/>
                <a:sym typeface="+mn-lt"/>
              </a:rPr>
              <a:t>(3/4)</a:t>
            </a:r>
            <a:endParaRPr lang="zh-CN" altLang="en-US" sz="3200">
              <a:cs typeface="+mn-ea"/>
              <a:sym typeface="+mn-lt"/>
            </a:endParaRPr>
          </a:p>
        </p:txBody>
      </p:sp>
      <p:sp>
        <p:nvSpPr>
          <p:cNvPr id="17" name="文本框 16"/>
          <p:cNvSpPr txBox="1"/>
          <p:nvPr/>
        </p:nvSpPr>
        <p:spPr>
          <a:xfrm>
            <a:off x="5790413" y="2214385"/>
            <a:ext cx="6511566" cy="646331"/>
          </a:xfrm>
          <a:prstGeom prst="rect">
            <a:avLst/>
          </a:prstGeom>
          <a:noFill/>
        </p:spPr>
        <p:txBody>
          <a:bodyPr wrap="square" rtlCol="0">
            <a:spAutoFit/>
          </a:bodyPr>
          <a:lstStyle/>
          <a:p>
            <a:pPr lvl="0" defTabSz="914400">
              <a:defRPr/>
            </a:pPr>
            <a:r>
              <a:rPr lang="en-US" altLang="zh-CN" sz="3600" b="1" kern="0">
                <a:solidFill>
                  <a:schemeClr val="accent5"/>
                </a:solidFill>
                <a:cs typeface="+mn-ea"/>
                <a:sym typeface="+mn-lt"/>
              </a:rPr>
              <a:t>Android Studio</a:t>
            </a:r>
            <a:r>
              <a:rPr lang="zh-TW" altLang="en-US" sz="3600" b="1" kern="0">
                <a:solidFill>
                  <a:schemeClr val="accent5"/>
                </a:solidFill>
                <a:cs typeface="+mn-ea"/>
                <a:sym typeface="+mn-lt"/>
              </a:rPr>
              <a:t> </a:t>
            </a:r>
            <a:r>
              <a:rPr lang="en-US" altLang="zh-TW" sz="3600" b="1" kern="0">
                <a:solidFill>
                  <a:schemeClr val="accent5"/>
                </a:solidFill>
                <a:cs typeface="+mn-ea"/>
                <a:sym typeface="+mn-lt"/>
              </a:rPr>
              <a:t>APP</a:t>
            </a:r>
            <a:r>
              <a:rPr lang="zh-TW" altLang="en-US" sz="3600" b="1" kern="0">
                <a:solidFill>
                  <a:schemeClr val="accent5"/>
                </a:solidFill>
                <a:cs typeface="+mn-ea"/>
                <a:sym typeface="+mn-lt"/>
              </a:rPr>
              <a:t>開發工具</a:t>
            </a:r>
            <a:endParaRPr kumimoji="0" lang="zh-CN" altLang="en-US" sz="3600" b="1" i="0" u="none" strike="noStrike" kern="0" cap="none" spc="0" normalizeH="0" baseline="0" noProof="0">
              <a:ln>
                <a:noFill/>
              </a:ln>
              <a:solidFill>
                <a:schemeClr val="accent5"/>
              </a:solidFill>
              <a:effectLst/>
              <a:uLnTx/>
              <a:uFillTx/>
              <a:cs typeface="+mn-ea"/>
              <a:sym typeface="+mn-lt"/>
            </a:endParaRPr>
          </a:p>
        </p:txBody>
      </p:sp>
      <p:sp>
        <p:nvSpPr>
          <p:cNvPr id="18" name="TextBox 18"/>
          <p:cNvSpPr txBox="1"/>
          <p:nvPr/>
        </p:nvSpPr>
        <p:spPr>
          <a:xfrm>
            <a:off x="5777331" y="2830831"/>
            <a:ext cx="4452519" cy="2942729"/>
          </a:xfrm>
          <a:prstGeom prst="rect">
            <a:avLst/>
          </a:prstGeom>
          <a:noFill/>
        </p:spPr>
        <p:txBody>
          <a:bodyPr wrap="square" rtlCol="0">
            <a:spAutoFit/>
          </a:bodyPr>
          <a:lstStyle/>
          <a:p>
            <a:pPr lvl="0" algn="just" defTabSz="914400">
              <a:lnSpc>
                <a:spcPct val="130000"/>
              </a:lnSpc>
              <a:defRPr/>
            </a:pPr>
            <a:r>
              <a:rPr lang="en-US" altLang="zh-TW" kern="0">
                <a:solidFill>
                  <a:schemeClr val="bg1"/>
                </a:solidFill>
                <a:cs typeface="+mn-ea"/>
                <a:sym typeface="+mn-lt"/>
              </a:rPr>
              <a:t>Android Studio</a:t>
            </a:r>
            <a:r>
              <a:rPr lang="zh-TW" altLang="en-US" kern="0">
                <a:solidFill>
                  <a:schemeClr val="bg1"/>
                </a:solidFill>
                <a:cs typeface="+mn-ea"/>
                <a:sym typeface="+mn-lt"/>
              </a:rPr>
              <a:t>是餘</a:t>
            </a:r>
            <a:r>
              <a:rPr lang="en-US" altLang="zh-TW" kern="0">
                <a:solidFill>
                  <a:schemeClr val="bg1"/>
                </a:solidFill>
                <a:cs typeface="+mn-ea"/>
                <a:sym typeface="+mn-lt"/>
              </a:rPr>
              <a:t>2013</a:t>
            </a:r>
            <a:r>
              <a:rPr lang="zh-TW" altLang="en-US" kern="0">
                <a:solidFill>
                  <a:schemeClr val="bg1"/>
                </a:solidFill>
                <a:cs typeface="+mn-ea"/>
                <a:sym typeface="+mn-lt"/>
              </a:rPr>
              <a:t>年的</a:t>
            </a:r>
            <a:r>
              <a:rPr lang="en-US" altLang="zh-TW" kern="0">
                <a:solidFill>
                  <a:schemeClr val="bg1"/>
                </a:solidFill>
                <a:cs typeface="+mn-ea"/>
                <a:sym typeface="+mn-lt"/>
              </a:rPr>
              <a:t>5</a:t>
            </a:r>
            <a:r>
              <a:rPr lang="zh-TW" altLang="en-US" kern="0">
                <a:solidFill>
                  <a:schemeClr val="bg1"/>
                </a:solidFill>
                <a:cs typeface="+mn-ea"/>
                <a:sym typeface="+mn-lt"/>
              </a:rPr>
              <a:t>月</a:t>
            </a:r>
            <a:r>
              <a:rPr lang="en-US" altLang="zh-TW" kern="0">
                <a:solidFill>
                  <a:schemeClr val="bg1"/>
                </a:solidFill>
                <a:cs typeface="+mn-ea"/>
                <a:sym typeface="+mn-lt"/>
              </a:rPr>
              <a:t>16</a:t>
            </a:r>
            <a:r>
              <a:rPr lang="zh-TW" altLang="en-US" kern="0">
                <a:solidFill>
                  <a:schemeClr val="bg1"/>
                </a:solidFill>
                <a:cs typeface="+mn-ea"/>
                <a:sym typeface="+mn-lt"/>
              </a:rPr>
              <a:t>日由</a:t>
            </a:r>
            <a:r>
              <a:rPr lang="en-US" altLang="zh-TW" kern="0">
                <a:solidFill>
                  <a:schemeClr val="bg1"/>
                </a:solidFill>
                <a:cs typeface="+mn-ea"/>
                <a:sym typeface="+mn-lt"/>
              </a:rPr>
              <a:t>Google</a:t>
            </a:r>
            <a:r>
              <a:rPr lang="zh-TW" altLang="en-US" kern="0">
                <a:solidFill>
                  <a:schemeClr val="bg1"/>
                </a:solidFill>
                <a:cs typeface="+mn-ea"/>
                <a:sym typeface="+mn-lt"/>
              </a:rPr>
              <a:t>所發布的</a:t>
            </a:r>
            <a:r>
              <a:rPr lang="en-US" altLang="zh-TW" kern="0">
                <a:solidFill>
                  <a:schemeClr val="bg1"/>
                </a:solidFill>
                <a:cs typeface="+mn-ea"/>
                <a:sym typeface="+mn-lt"/>
              </a:rPr>
              <a:t>Android</a:t>
            </a:r>
            <a:r>
              <a:rPr lang="zh-TW" altLang="en-US" kern="0">
                <a:solidFill>
                  <a:schemeClr val="bg1"/>
                </a:solidFill>
                <a:cs typeface="+mn-ea"/>
                <a:sym typeface="+mn-lt"/>
              </a:rPr>
              <a:t>開發軟體，繼</a:t>
            </a:r>
            <a:r>
              <a:rPr lang="en-US" altLang="zh-TW" kern="0">
                <a:solidFill>
                  <a:schemeClr val="bg1"/>
                </a:solidFill>
                <a:cs typeface="+mn-ea"/>
                <a:sym typeface="+mn-lt"/>
              </a:rPr>
              <a:t>Android Studio</a:t>
            </a:r>
            <a:r>
              <a:rPr lang="zh-TW" altLang="en-US" kern="0">
                <a:solidFill>
                  <a:schemeClr val="bg1"/>
                </a:solidFill>
                <a:cs typeface="+mn-ea"/>
                <a:sym typeface="+mn-lt"/>
              </a:rPr>
              <a:t>之前早已有</a:t>
            </a:r>
            <a:r>
              <a:rPr lang="en-US" altLang="zh-TW" kern="0">
                <a:solidFill>
                  <a:schemeClr val="bg1"/>
                </a:solidFill>
                <a:cs typeface="+mn-ea"/>
                <a:sym typeface="+mn-lt"/>
              </a:rPr>
              <a:t>Eclipse</a:t>
            </a:r>
            <a:r>
              <a:rPr lang="zh-TW" altLang="en-US" kern="0">
                <a:solidFill>
                  <a:schemeClr val="bg1"/>
                </a:solidFill>
                <a:cs typeface="+mn-ea"/>
                <a:sym typeface="+mn-lt"/>
              </a:rPr>
              <a:t>開發平台，由於</a:t>
            </a:r>
            <a:r>
              <a:rPr lang="en-US" altLang="zh-TW" kern="0">
                <a:solidFill>
                  <a:schemeClr val="bg1"/>
                </a:solidFill>
                <a:cs typeface="+mn-ea"/>
                <a:sym typeface="+mn-lt"/>
              </a:rPr>
              <a:t>Eclipse</a:t>
            </a:r>
            <a:r>
              <a:rPr lang="zh-TW" altLang="en-US" kern="0">
                <a:solidFill>
                  <a:schemeClr val="bg1"/>
                </a:solidFill>
                <a:cs typeface="+mn-ea"/>
                <a:sym typeface="+mn-lt"/>
              </a:rPr>
              <a:t>的開發平台並非專為</a:t>
            </a:r>
            <a:r>
              <a:rPr lang="en-US" altLang="zh-TW" kern="0">
                <a:solidFill>
                  <a:schemeClr val="bg1"/>
                </a:solidFill>
                <a:cs typeface="+mn-ea"/>
                <a:sym typeface="+mn-lt"/>
              </a:rPr>
              <a:t>Android</a:t>
            </a:r>
            <a:r>
              <a:rPr lang="zh-TW" altLang="en-US" kern="0">
                <a:solidFill>
                  <a:schemeClr val="bg1"/>
                </a:solidFill>
                <a:cs typeface="+mn-ea"/>
                <a:sym typeface="+mn-lt"/>
              </a:rPr>
              <a:t>而生，因此在</a:t>
            </a:r>
            <a:r>
              <a:rPr lang="en-US" altLang="zh-TW" kern="0">
                <a:solidFill>
                  <a:schemeClr val="bg1"/>
                </a:solidFill>
                <a:cs typeface="+mn-ea"/>
                <a:sym typeface="+mn-lt"/>
              </a:rPr>
              <a:t>Layout</a:t>
            </a:r>
            <a:r>
              <a:rPr lang="zh-TW" altLang="en-US" kern="0">
                <a:solidFill>
                  <a:schemeClr val="bg1"/>
                </a:solidFill>
                <a:cs typeface="+mn-ea"/>
                <a:sym typeface="+mn-lt"/>
              </a:rPr>
              <a:t>布局上並不太方便，因此</a:t>
            </a:r>
            <a:r>
              <a:rPr lang="en-US" altLang="zh-TW" kern="0">
                <a:solidFill>
                  <a:schemeClr val="bg1"/>
                </a:solidFill>
                <a:cs typeface="+mn-ea"/>
                <a:sym typeface="+mn-lt"/>
              </a:rPr>
              <a:t>Android Studio</a:t>
            </a:r>
            <a:r>
              <a:rPr lang="zh-TW" altLang="en-US" kern="0">
                <a:solidFill>
                  <a:schemeClr val="bg1"/>
                </a:solidFill>
                <a:cs typeface="+mn-ea"/>
                <a:sym typeface="+mn-lt"/>
              </a:rPr>
              <a:t>其方便的視覺化布局，與其</a:t>
            </a:r>
            <a:r>
              <a:rPr lang="en-US" altLang="zh-TW" kern="0">
                <a:solidFill>
                  <a:schemeClr val="bg1"/>
                </a:solidFill>
                <a:cs typeface="+mn-ea"/>
                <a:sym typeface="+mn-lt"/>
              </a:rPr>
              <a:t>Android SDK</a:t>
            </a:r>
            <a:r>
              <a:rPr lang="zh-TW" altLang="en-US" kern="0">
                <a:solidFill>
                  <a:schemeClr val="bg1"/>
                </a:solidFill>
                <a:cs typeface="+mn-ea"/>
                <a:sym typeface="+mn-lt"/>
              </a:rPr>
              <a:t>的管理器，更讓其開發環境從多種開發器中脫穎而出。</a:t>
            </a: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9" name="矩形 18"/>
          <p:cNvSpPr/>
          <p:nvPr/>
        </p:nvSpPr>
        <p:spPr>
          <a:xfrm>
            <a:off x="5777331" y="5773560"/>
            <a:ext cx="1890949"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000" b="1" kern="0">
                <a:solidFill>
                  <a:schemeClr val="bg1"/>
                </a:solidFill>
                <a:cs typeface="+mn-ea"/>
                <a:sym typeface="+mn-lt"/>
              </a:rPr>
              <a:t>主流開發平台</a:t>
            </a:r>
            <a:endParaRPr kumimoji="0" lang="zh-CN" altLang="en-US" sz="2000" b="1" i="0" u="none" strike="noStrike" kern="0" cap="none" spc="0" normalizeH="0" baseline="0" noProof="0">
              <a:ln>
                <a:noFill/>
              </a:ln>
              <a:solidFill>
                <a:schemeClr val="bg1"/>
              </a:solidFill>
              <a:effectLst/>
              <a:uLnTx/>
              <a:uFillTx/>
              <a:cs typeface="+mn-ea"/>
              <a:sym typeface="+mn-lt"/>
            </a:endParaRPr>
          </a:p>
        </p:txBody>
      </p:sp>
      <p:pic>
        <p:nvPicPr>
          <p:cNvPr id="21" name="圖片 20">
            <a:extLst>
              <a:ext uri="{FF2B5EF4-FFF2-40B4-BE49-F238E27FC236}">
                <a16:creationId xmlns:a16="http://schemas.microsoft.com/office/drawing/2014/main" id="{21E73796-B36E-4B27-99C5-45FEE5601986}"/>
              </a:ext>
            </a:extLst>
          </p:cNvPr>
          <p:cNvPicPr>
            <a:picLocks noChangeAspect="1"/>
          </p:cNvPicPr>
          <p:nvPr/>
        </p:nvPicPr>
        <p:blipFill>
          <a:blip r:embed="rId3"/>
          <a:stretch>
            <a:fillRect/>
          </a:stretch>
        </p:blipFill>
        <p:spPr>
          <a:xfrm>
            <a:off x="1012695" y="3618421"/>
            <a:ext cx="2753135" cy="2753135"/>
          </a:xfrm>
          <a:prstGeom prst="rect">
            <a:avLst/>
          </a:prstGeom>
        </p:spPr>
      </p:pic>
      <p:grpSp>
        <p:nvGrpSpPr>
          <p:cNvPr id="25" name="群組 24">
            <a:extLst>
              <a:ext uri="{FF2B5EF4-FFF2-40B4-BE49-F238E27FC236}">
                <a16:creationId xmlns:a16="http://schemas.microsoft.com/office/drawing/2014/main" id="{F1B44A3E-9885-48EC-BBF8-D012216D694C}"/>
              </a:ext>
            </a:extLst>
          </p:cNvPr>
          <p:cNvGrpSpPr/>
          <p:nvPr/>
        </p:nvGrpSpPr>
        <p:grpSpPr>
          <a:xfrm>
            <a:off x="2253910" y="2411673"/>
            <a:ext cx="3050003" cy="1402179"/>
            <a:chOff x="1559704" y="2231738"/>
            <a:chExt cx="4018571" cy="1875934"/>
          </a:xfrm>
        </p:grpSpPr>
        <p:sp>
          <p:nvSpPr>
            <p:cNvPr id="24" name="想法泡泡: 雲朵 23">
              <a:extLst>
                <a:ext uri="{FF2B5EF4-FFF2-40B4-BE49-F238E27FC236}">
                  <a16:creationId xmlns:a16="http://schemas.microsoft.com/office/drawing/2014/main" id="{E36A7182-A07D-4AB0-9C18-7D6590F09509}"/>
                </a:ext>
              </a:extLst>
            </p:cNvPr>
            <p:cNvSpPr/>
            <p:nvPr/>
          </p:nvSpPr>
          <p:spPr>
            <a:xfrm>
              <a:off x="1559704" y="2231738"/>
              <a:ext cx="4018571" cy="1875934"/>
            </a:xfrm>
            <a:prstGeom prst="cloud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TW" altLang="en-US" sz="1400">
                <a:latin typeface="微软雅黑" panose="020B0503020204020204" pitchFamily="34" charset="-122"/>
                <a:ea typeface="微软雅黑" panose="020B0503020204020204" pitchFamily="34" charset="-122"/>
              </a:endParaRPr>
            </a:p>
          </p:txBody>
        </p:sp>
        <p:pic>
          <p:nvPicPr>
            <p:cNvPr id="23" name="圖片 22">
              <a:extLst>
                <a:ext uri="{FF2B5EF4-FFF2-40B4-BE49-F238E27FC236}">
                  <a16:creationId xmlns:a16="http://schemas.microsoft.com/office/drawing/2014/main" id="{6060CF2D-D006-4EDF-B6C9-426F26896FD8}"/>
                </a:ext>
              </a:extLst>
            </p:cNvPr>
            <p:cNvPicPr>
              <a:picLocks noChangeAspect="1"/>
            </p:cNvPicPr>
            <p:nvPr/>
          </p:nvPicPr>
          <p:blipFill>
            <a:blip r:embed="rId4"/>
            <a:stretch>
              <a:fillRect/>
            </a:stretch>
          </p:blipFill>
          <p:spPr>
            <a:xfrm>
              <a:off x="2052614" y="2577918"/>
              <a:ext cx="2924739" cy="1180010"/>
            </a:xfrm>
            <a:prstGeom prst="rect">
              <a:avLst/>
            </a:prstGeom>
          </p:spPr>
        </p:pic>
      </p:grpSp>
    </p:spTree>
    <p:extLst>
      <p:ext uri="{BB962C8B-B14F-4D97-AF65-F5344CB8AC3E}">
        <p14:creationId xmlns:p14="http://schemas.microsoft.com/office/powerpoint/2010/main" val="38033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a16="http://schemas.microsoft.com/office/drawing/2014/main" id="{89A63E6A-ADB6-453D-8130-22EE9A381EA0}"/>
              </a:ext>
            </a:extLst>
          </p:cNvPr>
          <p:cNvSpPr>
            <a:spLocks noGrp="1"/>
          </p:cNvSpPr>
          <p:nvPr>
            <p:ph type="body" sz="quarter" idx="10"/>
          </p:nvPr>
        </p:nvSpPr>
        <p:spPr>
          <a:xfrm>
            <a:off x="6951531" y="151576"/>
            <a:ext cx="3276600" cy="1089529"/>
          </a:xfrm>
        </p:spPr>
        <p:txBody>
          <a:bodyPr/>
          <a:lstStyle/>
          <a:p>
            <a:r>
              <a:rPr lang="zh-TW" altLang="en-US" sz="4800"/>
              <a:t>目錄</a:t>
            </a:r>
          </a:p>
        </p:txBody>
      </p:sp>
      <p:sp>
        <p:nvSpPr>
          <p:cNvPr id="31" name="文字版面配置區 3">
            <a:extLst>
              <a:ext uri="{FF2B5EF4-FFF2-40B4-BE49-F238E27FC236}">
                <a16:creationId xmlns:a16="http://schemas.microsoft.com/office/drawing/2014/main" id="{CE7CEFC1-602A-4551-B4FB-12F5F0C3CA19}"/>
              </a:ext>
            </a:extLst>
          </p:cNvPr>
          <p:cNvSpPr txBox="1">
            <a:spLocks/>
          </p:cNvSpPr>
          <p:nvPr/>
        </p:nvSpPr>
        <p:spPr>
          <a:xfrm>
            <a:off x="7543800" y="1310070"/>
            <a:ext cx="3294383" cy="678519"/>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sz="3200">
                <a:solidFill>
                  <a:schemeClr val="accent1"/>
                </a:solidFill>
              </a:rPr>
              <a:t>研究動機與目標</a:t>
            </a:r>
          </a:p>
        </p:txBody>
      </p:sp>
      <p:sp>
        <p:nvSpPr>
          <p:cNvPr id="32" name="文字版面配置區 4">
            <a:extLst>
              <a:ext uri="{FF2B5EF4-FFF2-40B4-BE49-F238E27FC236}">
                <a16:creationId xmlns:a16="http://schemas.microsoft.com/office/drawing/2014/main" id="{42C2E8DC-8E99-4F3C-B082-BE329072CEA5}"/>
              </a:ext>
            </a:extLst>
          </p:cNvPr>
          <p:cNvSpPr txBox="1">
            <a:spLocks/>
          </p:cNvSpPr>
          <p:nvPr/>
        </p:nvSpPr>
        <p:spPr>
          <a:xfrm>
            <a:off x="6746498" y="1171570"/>
            <a:ext cx="887641" cy="1006429"/>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6600"/>
              <a:t>1</a:t>
            </a:r>
            <a:endParaRPr lang="zh-TW" altLang="en-US" sz="6600"/>
          </a:p>
        </p:txBody>
      </p:sp>
      <p:sp>
        <p:nvSpPr>
          <p:cNvPr id="33" name="文字版面配置區 5">
            <a:extLst>
              <a:ext uri="{FF2B5EF4-FFF2-40B4-BE49-F238E27FC236}">
                <a16:creationId xmlns:a16="http://schemas.microsoft.com/office/drawing/2014/main" id="{AFCFECC2-DDE3-4C37-BF01-3B11055D9542}"/>
              </a:ext>
            </a:extLst>
          </p:cNvPr>
          <p:cNvSpPr txBox="1">
            <a:spLocks/>
          </p:cNvSpPr>
          <p:nvPr/>
        </p:nvSpPr>
        <p:spPr>
          <a:xfrm>
            <a:off x="7660898" y="2501484"/>
            <a:ext cx="3180712" cy="678519"/>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sz="3200">
                <a:solidFill>
                  <a:schemeClr val="accent1"/>
                </a:solidFill>
              </a:rPr>
              <a:t>系統架構</a:t>
            </a:r>
          </a:p>
        </p:txBody>
      </p:sp>
      <p:sp>
        <p:nvSpPr>
          <p:cNvPr id="34" name="文字版面配置區 6">
            <a:extLst>
              <a:ext uri="{FF2B5EF4-FFF2-40B4-BE49-F238E27FC236}">
                <a16:creationId xmlns:a16="http://schemas.microsoft.com/office/drawing/2014/main" id="{B4A77128-CFCE-4C4C-9D8F-6E97C5EB0E49}"/>
              </a:ext>
            </a:extLst>
          </p:cNvPr>
          <p:cNvSpPr txBox="1">
            <a:spLocks/>
          </p:cNvSpPr>
          <p:nvPr/>
        </p:nvSpPr>
        <p:spPr>
          <a:xfrm>
            <a:off x="6746498" y="2362984"/>
            <a:ext cx="887641" cy="1006429"/>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6600"/>
              <a:t>2</a:t>
            </a:r>
            <a:endParaRPr lang="zh-TW" altLang="en-US" sz="6600"/>
          </a:p>
        </p:txBody>
      </p:sp>
      <p:sp>
        <p:nvSpPr>
          <p:cNvPr id="35" name="文字版面配置區 8">
            <a:extLst>
              <a:ext uri="{FF2B5EF4-FFF2-40B4-BE49-F238E27FC236}">
                <a16:creationId xmlns:a16="http://schemas.microsoft.com/office/drawing/2014/main" id="{D4559EDA-7869-402E-8162-B4D8A5B28BCF}"/>
              </a:ext>
            </a:extLst>
          </p:cNvPr>
          <p:cNvSpPr txBox="1">
            <a:spLocks/>
          </p:cNvSpPr>
          <p:nvPr/>
        </p:nvSpPr>
        <p:spPr>
          <a:xfrm>
            <a:off x="6746498" y="3554398"/>
            <a:ext cx="887641" cy="1006429"/>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6600"/>
              <a:t>3</a:t>
            </a:r>
            <a:endParaRPr lang="zh-TW" altLang="en-US" sz="6600"/>
          </a:p>
        </p:txBody>
      </p:sp>
      <p:sp>
        <p:nvSpPr>
          <p:cNvPr id="36" name="文字版面配置區 9">
            <a:extLst>
              <a:ext uri="{FF2B5EF4-FFF2-40B4-BE49-F238E27FC236}">
                <a16:creationId xmlns:a16="http://schemas.microsoft.com/office/drawing/2014/main" id="{633D2F76-8AB4-48BF-ACA5-4D7A863B1A85}"/>
              </a:ext>
            </a:extLst>
          </p:cNvPr>
          <p:cNvSpPr txBox="1">
            <a:spLocks/>
          </p:cNvSpPr>
          <p:nvPr/>
        </p:nvSpPr>
        <p:spPr>
          <a:xfrm>
            <a:off x="7660898" y="4876158"/>
            <a:ext cx="3180712" cy="678519"/>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sz="3200">
                <a:solidFill>
                  <a:schemeClr val="accent1"/>
                </a:solidFill>
              </a:rPr>
              <a:t>研究方法</a:t>
            </a:r>
            <a:endParaRPr lang="en-US" altLang="zh-TW" sz="3200">
              <a:solidFill>
                <a:schemeClr val="accent1"/>
              </a:solidFill>
            </a:endParaRPr>
          </a:p>
        </p:txBody>
      </p:sp>
      <p:sp>
        <p:nvSpPr>
          <p:cNvPr id="37" name="文字版面配置區 10">
            <a:extLst>
              <a:ext uri="{FF2B5EF4-FFF2-40B4-BE49-F238E27FC236}">
                <a16:creationId xmlns:a16="http://schemas.microsoft.com/office/drawing/2014/main" id="{39EE4414-CFDE-46DA-A21F-A26C4BA55C76}"/>
              </a:ext>
            </a:extLst>
          </p:cNvPr>
          <p:cNvSpPr txBox="1">
            <a:spLocks/>
          </p:cNvSpPr>
          <p:nvPr/>
        </p:nvSpPr>
        <p:spPr>
          <a:xfrm>
            <a:off x="6746498" y="4737658"/>
            <a:ext cx="887641" cy="1006429"/>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6600"/>
              <a:t>4</a:t>
            </a:r>
            <a:endParaRPr lang="zh-TW" altLang="en-US" sz="6600"/>
          </a:p>
        </p:txBody>
      </p:sp>
      <p:sp>
        <p:nvSpPr>
          <p:cNvPr id="38" name="文字版面配置區 11">
            <a:extLst>
              <a:ext uri="{FF2B5EF4-FFF2-40B4-BE49-F238E27FC236}">
                <a16:creationId xmlns:a16="http://schemas.microsoft.com/office/drawing/2014/main" id="{9B75E5D3-0F09-4B6A-9BF2-79253C0EFF9E}"/>
              </a:ext>
            </a:extLst>
          </p:cNvPr>
          <p:cNvSpPr txBox="1">
            <a:spLocks/>
          </p:cNvSpPr>
          <p:nvPr/>
        </p:nvSpPr>
        <p:spPr>
          <a:xfrm>
            <a:off x="7660898" y="6016978"/>
            <a:ext cx="4043422" cy="678519"/>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3200">
                <a:solidFill>
                  <a:schemeClr val="accent1"/>
                </a:solidFill>
              </a:rPr>
              <a:t>目前困境與</a:t>
            </a:r>
            <a:r>
              <a:rPr lang="zh-TW" sz="3200">
                <a:solidFill>
                  <a:schemeClr val="accent1"/>
                </a:solidFill>
              </a:rPr>
              <a:t>未來展望</a:t>
            </a:r>
            <a:endParaRPr lang="en-US" altLang="zh-TW" sz="3200">
              <a:solidFill>
                <a:schemeClr val="accent1"/>
              </a:solidFill>
            </a:endParaRPr>
          </a:p>
        </p:txBody>
      </p:sp>
      <p:sp>
        <p:nvSpPr>
          <p:cNvPr id="39" name="文字版面配置區 12">
            <a:extLst>
              <a:ext uri="{FF2B5EF4-FFF2-40B4-BE49-F238E27FC236}">
                <a16:creationId xmlns:a16="http://schemas.microsoft.com/office/drawing/2014/main" id="{0F0AD7C1-B1A4-4E91-9FAB-7364117F2BAC}"/>
              </a:ext>
            </a:extLst>
          </p:cNvPr>
          <p:cNvSpPr txBox="1">
            <a:spLocks/>
          </p:cNvSpPr>
          <p:nvPr/>
        </p:nvSpPr>
        <p:spPr>
          <a:xfrm>
            <a:off x="6746498" y="5878478"/>
            <a:ext cx="887641" cy="1006429"/>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6600"/>
              <a:t>5</a:t>
            </a:r>
            <a:endParaRPr lang="zh-TW" altLang="en-US" sz="6600"/>
          </a:p>
        </p:txBody>
      </p:sp>
      <p:sp>
        <p:nvSpPr>
          <p:cNvPr id="40" name="文字版面配置區 15">
            <a:extLst>
              <a:ext uri="{FF2B5EF4-FFF2-40B4-BE49-F238E27FC236}">
                <a16:creationId xmlns:a16="http://schemas.microsoft.com/office/drawing/2014/main" id="{6955573A-4E76-4830-9649-C59A1167E21C}"/>
              </a:ext>
            </a:extLst>
          </p:cNvPr>
          <p:cNvSpPr txBox="1">
            <a:spLocks/>
          </p:cNvSpPr>
          <p:nvPr/>
        </p:nvSpPr>
        <p:spPr>
          <a:xfrm>
            <a:off x="7660898" y="3692898"/>
            <a:ext cx="3941822" cy="678519"/>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3200">
                <a:solidFill>
                  <a:schemeClr val="accent1"/>
                </a:solidFill>
              </a:rPr>
              <a:t>開發環境與感測元件</a:t>
            </a:r>
            <a:endParaRPr lang="zh-TW" altLang="zh-TW" sz="3200">
              <a:solidFill>
                <a:schemeClr val="accent1"/>
              </a:solidFill>
            </a:endParaRPr>
          </a:p>
        </p:txBody>
      </p:sp>
    </p:spTree>
    <p:extLst>
      <p:ext uri="{BB962C8B-B14F-4D97-AF65-F5344CB8AC3E}">
        <p14:creationId xmlns:p14="http://schemas.microsoft.com/office/powerpoint/2010/main" val="11817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785360" y="365125"/>
            <a:ext cx="3538508" cy="634115"/>
          </a:xfrm>
          <a:prstGeom prst="rect">
            <a:avLst/>
          </a:prstGeom>
        </p:spPr>
        <p:txBody>
          <a:bodyPr/>
          <a:lstStyle/>
          <a:p>
            <a:r>
              <a:rPr lang="zh-TW" altLang="en-US" sz="3200">
                <a:cs typeface="+mn-ea"/>
                <a:sym typeface="+mn-lt"/>
              </a:rPr>
              <a:t>開發環境</a:t>
            </a:r>
            <a:r>
              <a:rPr lang="en-US" altLang="zh-TW" sz="3200">
                <a:cs typeface="+mn-ea"/>
                <a:sym typeface="+mn-lt"/>
              </a:rPr>
              <a:t>(4/4)</a:t>
            </a:r>
            <a:endParaRPr lang="zh-CN" altLang="en-US" sz="3200">
              <a:cs typeface="+mn-ea"/>
              <a:sym typeface="+mn-lt"/>
            </a:endParaRPr>
          </a:p>
        </p:txBody>
      </p:sp>
      <p:sp>
        <p:nvSpPr>
          <p:cNvPr id="17" name="文本框 16"/>
          <p:cNvSpPr txBox="1"/>
          <p:nvPr/>
        </p:nvSpPr>
        <p:spPr>
          <a:xfrm>
            <a:off x="955247" y="2476888"/>
            <a:ext cx="4238921" cy="707886"/>
          </a:xfrm>
          <a:prstGeom prst="rect">
            <a:avLst/>
          </a:prstGeom>
          <a:noFill/>
        </p:spPr>
        <p:txBody>
          <a:bodyPr wrap="square" rtlCol="0">
            <a:spAutoFit/>
          </a:bodyPr>
          <a:lstStyle/>
          <a:p>
            <a:pPr lvl="0" defTabSz="914400">
              <a:defRPr/>
            </a:pPr>
            <a:r>
              <a:rPr lang="en-US" altLang="zh-CN" sz="4000" b="1" kern="0">
                <a:solidFill>
                  <a:schemeClr val="accent5"/>
                </a:solidFill>
                <a:cs typeface="+mn-ea"/>
                <a:sym typeface="+mn-lt"/>
              </a:rPr>
              <a:t>IFTTT LINE </a:t>
            </a:r>
            <a:r>
              <a:rPr lang="zh-TW" altLang="en-US" sz="4000" b="1" kern="0">
                <a:solidFill>
                  <a:schemeClr val="accent5"/>
                </a:solidFill>
                <a:cs typeface="+mn-ea"/>
                <a:sym typeface="+mn-lt"/>
              </a:rPr>
              <a:t>通知器</a:t>
            </a:r>
            <a:endParaRPr kumimoji="0" lang="zh-CN" altLang="en-US" sz="4000" b="1" i="0" u="none" strike="noStrike" kern="0" cap="none" spc="0" normalizeH="0" baseline="0" noProof="0">
              <a:ln>
                <a:noFill/>
              </a:ln>
              <a:solidFill>
                <a:schemeClr val="accent5"/>
              </a:solidFill>
              <a:effectLst/>
              <a:uLnTx/>
              <a:uFillTx/>
              <a:cs typeface="+mn-ea"/>
              <a:sym typeface="+mn-lt"/>
            </a:endParaRPr>
          </a:p>
        </p:txBody>
      </p:sp>
      <p:sp>
        <p:nvSpPr>
          <p:cNvPr id="18" name="TextBox 18"/>
          <p:cNvSpPr txBox="1"/>
          <p:nvPr/>
        </p:nvSpPr>
        <p:spPr>
          <a:xfrm>
            <a:off x="942165" y="3093334"/>
            <a:ext cx="4452519" cy="2582630"/>
          </a:xfrm>
          <a:prstGeom prst="rect">
            <a:avLst/>
          </a:prstGeom>
          <a:noFill/>
        </p:spPr>
        <p:txBody>
          <a:bodyPr wrap="square" rtlCol="0">
            <a:spAutoFit/>
          </a:bodyPr>
          <a:lstStyle/>
          <a:p>
            <a:pPr lvl="0" algn="just" defTabSz="914400">
              <a:lnSpc>
                <a:spcPct val="130000"/>
              </a:lnSpc>
              <a:defRPr/>
            </a:pPr>
            <a:r>
              <a:rPr lang="zh-TW" altLang="en-US" kern="0">
                <a:solidFill>
                  <a:schemeClr val="bg1"/>
                </a:solidFill>
                <a:cs typeface="+mn-ea"/>
                <a:sym typeface="+mn-lt"/>
              </a:rPr>
              <a:t>雲端平台</a:t>
            </a:r>
            <a:r>
              <a:rPr lang="en-US" altLang="zh-TW" kern="0">
                <a:solidFill>
                  <a:schemeClr val="bg1"/>
                </a:solidFill>
                <a:cs typeface="+mn-ea"/>
                <a:sym typeface="+mn-lt"/>
              </a:rPr>
              <a:t>if this ten that (IFTTT)</a:t>
            </a:r>
            <a:r>
              <a:rPr lang="zh-TW" altLang="en-US" kern="0">
                <a:solidFill>
                  <a:schemeClr val="bg1"/>
                </a:solidFill>
                <a:cs typeface="+mn-ea"/>
                <a:sym typeface="+mn-lt"/>
              </a:rPr>
              <a:t>是一個許多網路服務的自動化工具，當使用者指定的網路服務</a:t>
            </a:r>
            <a:r>
              <a:rPr lang="en-US" altLang="zh-TW" kern="0">
                <a:solidFill>
                  <a:schemeClr val="bg1"/>
                </a:solidFill>
                <a:cs typeface="+mn-ea"/>
                <a:sym typeface="+mn-lt"/>
              </a:rPr>
              <a:t>A</a:t>
            </a:r>
            <a:r>
              <a:rPr lang="zh-TW" altLang="en-US" kern="0">
                <a:solidFill>
                  <a:schemeClr val="bg1"/>
                </a:solidFill>
                <a:cs typeface="+mn-ea"/>
                <a:sym typeface="+mn-lt"/>
              </a:rPr>
              <a:t>發生某個條件後，觸發另一個網路服務</a:t>
            </a:r>
            <a:r>
              <a:rPr lang="en-US" altLang="zh-TW" kern="0">
                <a:solidFill>
                  <a:schemeClr val="bg1"/>
                </a:solidFill>
                <a:cs typeface="+mn-ea"/>
                <a:sym typeface="+mn-lt"/>
              </a:rPr>
              <a:t>B</a:t>
            </a:r>
            <a:r>
              <a:rPr lang="zh-TW" altLang="en-US" kern="0">
                <a:solidFill>
                  <a:schemeClr val="bg1"/>
                </a:solidFill>
                <a:cs typeface="+mn-ea"/>
                <a:sym typeface="+mn-lt"/>
              </a:rPr>
              <a:t>進行反應動作，整個流程為一個自動化任務，與其合作的有</a:t>
            </a:r>
            <a:r>
              <a:rPr lang="en-US" altLang="zh-TW" kern="0">
                <a:solidFill>
                  <a:schemeClr val="bg1"/>
                </a:solidFill>
                <a:cs typeface="+mn-ea"/>
                <a:sym typeface="+mn-lt"/>
              </a:rPr>
              <a:t>line,</a:t>
            </a:r>
            <a:r>
              <a:rPr lang="zh-TW" altLang="en-US" kern="0">
                <a:solidFill>
                  <a:schemeClr val="bg1"/>
                </a:solidFill>
                <a:cs typeface="+mn-ea"/>
                <a:sym typeface="+mn-lt"/>
              </a:rPr>
              <a:t> </a:t>
            </a:r>
            <a:r>
              <a:rPr lang="en-US" altLang="zh-TW" kern="0">
                <a:solidFill>
                  <a:schemeClr val="bg1"/>
                </a:solidFill>
                <a:cs typeface="+mn-ea"/>
                <a:sym typeface="+mn-lt"/>
              </a:rPr>
              <a:t>fb</a:t>
            </a:r>
            <a:r>
              <a:rPr lang="zh-TW" altLang="en-US" kern="0">
                <a:solidFill>
                  <a:schemeClr val="bg1"/>
                </a:solidFill>
                <a:cs typeface="+mn-ea"/>
                <a:sym typeface="+mn-lt"/>
              </a:rPr>
              <a:t> </a:t>
            </a:r>
            <a:r>
              <a:rPr lang="en-US" altLang="zh-TW" kern="0">
                <a:solidFill>
                  <a:schemeClr val="bg1"/>
                </a:solidFill>
                <a:cs typeface="+mn-ea"/>
                <a:sym typeface="+mn-lt"/>
              </a:rPr>
              <a:t>, twitter, email...</a:t>
            </a:r>
            <a:r>
              <a:rPr lang="zh-TW" altLang="en-US" kern="0">
                <a:solidFill>
                  <a:schemeClr val="bg1"/>
                </a:solidFill>
                <a:cs typeface="+mn-ea"/>
                <a:sym typeface="+mn-lt"/>
              </a:rPr>
              <a:t>等等，這次我使用的是</a:t>
            </a:r>
            <a:r>
              <a:rPr lang="en-US" altLang="zh-TW" kern="0">
                <a:solidFill>
                  <a:schemeClr val="bg1"/>
                </a:solidFill>
                <a:cs typeface="+mn-ea"/>
                <a:sym typeface="+mn-lt"/>
              </a:rPr>
              <a:t>webhooks</a:t>
            </a:r>
            <a:r>
              <a:rPr lang="zh-TW" altLang="en-US" kern="0">
                <a:solidFill>
                  <a:schemeClr val="bg1"/>
                </a:solidFill>
                <a:cs typeface="+mn-ea"/>
                <a:sym typeface="+mn-lt"/>
              </a:rPr>
              <a:t>來觸發</a:t>
            </a:r>
            <a:r>
              <a:rPr lang="en-US" altLang="zh-TW" kern="0">
                <a:solidFill>
                  <a:schemeClr val="bg1"/>
                </a:solidFill>
                <a:cs typeface="+mn-ea"/>
                <a:sym typeface="+mn-lt"/>
              </a:rPr>
              <a:t>LINE</a:t>
            </a: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9" name="矩形 18"/>
          <p:cNvSpPr/>
          <p:nvPr/>
        </p:nvSpPr>
        <p:spPr>
          <a:xfrm>
            <a:off x="942165" y="5797448"/>
            <a:ext cx="2244095"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a:ln>
                  <a:noFill/>
                </a:ln>
                <a:solidFill>
                  <a:schemeClr val="bg1"/>
                </a:solidFill>
                <a:effectLst/>
                <a:uLnTx/>
                <a:uFillTx/>
                <a:cs typeface="+mn-ea"/>
                <a:sym typeface="+mn-lt"/>
              </a:rPr>
              <a:t>IFTTT</a:t>
            </a:r>
            <a:r>
              <a:rPr kumimoji="0" lang="zh-TW" altLang="en-US" sz="2000" b="1" i="0" u="none" strike="noStrike" kern="0" cap="none" spc="0" normalizeH="0" baseline="0" noProof="0">
                <a:ln>
                  <a:noFill/>
                </a:ln>
                <a:solidFill>
                  <a:schemeClr val="bg1"/>
                </a:solidFill>
                <a:effectLst/>
                <a:uLnTx/>
                <a:uFillTx/>
                <a:cs typeface="+mn-ea"/>
                <a:sym typeface="+mn-lt"/>
              </a:rPr>
              <a:t>與</a:t>
            </a:r>
            <a:r>
              <a:rPr kumimoji="0" lang="en-US" altLang="zh-TW" sz="2000" b="1" i="0" u="none" strike="noStrike" kern="0" cap="none" spc="0" normalizeH="0" baseline="0" noProof="0">
                <a:ln>
                  <a:noFill/>
                </a:ln>
                <a:solidFill>
                  <a:schemeClr val="bg1"/>
                </a:solidFill>
                <a:effectLst/>
                <a:uLnTx/>
                <a:uFillTx/>
                <a:cs typeface="+mn-ea"/>
                <a:sym typeface="+mn-lt"/>
              </a:rPr>
              <a:t>LINE</a:t>
            </a:r>
            <a:r>
              <a:rPr kumimoji="0" lang="zh-TW" altLang="en-US" sz="2000" b="1" i="0" u="none" strike="noStrike" kern="0" cap="none" spc="0" normalizeH="0" baseline="0" noProof="0">
                <a:ln>
                  <a:noFill/>
                </a:ln>
                <a:solidFill>
                  <a:schemeClr val="bg1"/>
                </a:solidFill>
                <a:effectLst/>
                <a:uLnTx/>
                <a:uFillTx/>
                <a:cs typeface="+mn-ea"/>
                <a:sym typeface="+mn-lt"/>
              </a:rPr>
              <a:t>連動</a:t>
            </a:r>
            <a:endParaRPr kumimoji="0" lang="zh-CN" altLang="en-US" sz="2000" b="1" i="0" u="none" strike="noStrike" kern="0" cap="none" spc="0" normalizeH="0" baseline="0" noProof="0">
              <a:ln>
                <a:noFill/>
              </a:ln>
              <a:solidFill>
                <a:schemeClr val="bg1"/>
              </a:solidFill>
              <a:effectLst/>
              <a:uLnTx/>
              <a:uFillTx/>
              <a:cs typeface="+mn-ea"/>
              <a:sym typeface="+mn-lt"/>
            </a:endParaRPr>
          </a:p>
        </p:txBody>
      </p:sp>
      <p:pic>
        <p:nvPicPr>
          <p:cNvPr id="5" name="圖片 4">
            <a:extLst>
              <a:ext uri="{FF2B5EF4-FFF2-40B4-BE49-F238E27FC236}">
                <a16:creationId xmlns:a16="http://schemas.microsoft.com/office/drawing/2014/main" id="{3ED37106-3D3A-4AA4-B316-AE0D81FFC701}"/>
              </a:ext>
            </a:extLst>
          </p:cNvPr>
          <p:cNvPicPr>
            <a:picLocks noChangeAspect="1"/>
          </p:cNvPicPr>
          <p:nvPr/>
        </p:nvPicPr>
        <p:blipFill>
          <a:blip r:embed="rId3"/>
          <a:stretch>
            <a:fillRect/>
          </a:stretch>
        </p:blipFill>
        <p:spPr>
          <a:xfrm>
            <a:off x="5926970" y="2840539"/>
            <a:ext cx="5555759" cy="2508509"/>
          </a:xfrm>
          <a:prstGeom prst="rect">
            <a:avLst/>
          </a:prstGeom>
          <a:effectLst>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37040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456461" y="365126"/>
            <a:ext cx="5159918" cy="875688"/>
          </a:xfrm>
          <a:prstGeom prst="rect">
            <a:avLst/>
          </a:prstGeom>
        </p:spPr>
        <p:txBody>
          <a:bodyPr/>
          <a:lstStyle/>
          <a:p>
            <a:pPr algn="ctr"/>
            <a:r>
              <a:rPr lang="zh-TW" altLang="en-US" sz="4800" b="1">
                <a:solidFill>
                  <a:schemeClr val="bg1"/>
                </a:solidFill>
                <a:cs typeface="+mn-ea"/>
                <a:sym typeface="+mn-lt"/>
              </a:rPr>
              <a:t>主要感測元件</a:t>
            </a:r>
            <a:endParaRPr lang="zh-CN" altLang="en-US" sz="4800" b="1">
              <a:solidFill>
                <a:schemeClr val="bg1"/>
              </a:solidFill>
              <a:cs typeface="+mn-ea"/>
              <a:sym typeface="+mn-lt"/>
            </a:endParaRPr>
          </a:p>
        </p:txBody>
      </p:sp>
      <p:sp>
        <p:nvSpPr>
          <p:cNvPr id="7" name="TextBox 18"/>
          <p:cNvSpPr txBox="1"/>
          <p:nvPr/>
        </p:nvSpPr>
        <p:spPr>
          <a:xfrm>
            <a:off x="967545" y="5258020"/>
            <a:ext cx="2406110" cy="1370696"/>
          </a:xfrm>
          <a:prstGeom prst="rect">
            <a:avLst/>
          </a:prstGeom>
          <a:noFill/>
        </p:spPr>
        <p:txBody>
          <a:bodyPr wrap="square" rtlCol="0">
            <a:spAutoFit/>
          </a:bodyPr>
          <a:lstStyle/>
          <a:p>
            <a:pPr lvl="0" algn="just" defTabSz="914400">
              <a:lnSpc>
                <a:spcPct val="130000"/>
              </a:lnSpc>
              <a:defRPr/>
            </a:pPr>
            <a:r>
              <a:rPr lang="zh-TW" altLang="en-US" sz="1300" kern="0" dirty="0">
                <a:solidFill>
                  <a:schemeClr val="bg1">
                    <a:lumMod val="50000"/>
                  </a:schemeClr>
                </a:solidFill>
                <a:cs typeface="+mn-ea"/>
                <a:sym typeface="+mn-lt"/>
              </a:rPr>
              <a:t>當</a:t>
            </a:r>
            <a:r>
              <a:rPr lang="en-US" altLang="zh-TW" sz="1300" kern="0" dirty="0">
                <a:solidFill>
                  <a:schemeClr val="bg1">
                    <a:lumMod val="50000"/>
                  </a:schemeClr>
                </a:solidFill>
                <a:cs typeface="+mn-ea"/>
                <a:sym typeface="+mn-lt"/>
              </a:rPr>
              <a:t>MQ135</a:t>
            </a:r>
            <a:r>
              <a:rPr lang="zh-TW" altLang="en-US" sz="1300" kern="0" dirty="0">
                <a:solidFill>
                  <a:schemeClr val="bg1">
                    <a:lumMod val="50000"/>
                  </a:schemeClr>
                </a:solidFill>
                <a:cs typeface="+mn-ea"/>
                <a:sym typeface="+mn-lt"/>
              </a:rPr>
              <a:t>遇到氨氣時，感測器的電導率隨空氣中氨氣濃度的增加而增大。即可將電導率的變化轉換為與氨氣濃度相對應的輸出信號。</a:t>
            </a:r>
            <a:endParaRPr kumimoji="0" lang="zh-CN" altLang="en-US" sz="1300" b="0" i="0" u="none" strike="noStrike" kern="0" cap="none" spc="0" normalizeH="0" baseline="0" noProof="0" dirty="0">
              <a:ln>
                <a:noFill/>
              </a:ln>
              <a:solidFill>
                <a:schemeClr val="bg1">
                  <a:lumMod val="50000"/>
                </a:schemeClr>
              </a:solidFill>
              <a:effectLst/>
              <a:uLnTx/>
              <a:uFillTx/>
              <a:cs typeface="+mn-ea"/>
              <a:sym typeface="+mn-lt"/>
            </a:endParaRPr>
          </a:p>
        </p:txBody>
      </p:sp>
      <p:sp>
        <p:nvSpPr>
          <p:cNvPr id="8" name="文本框 7"/>
          <p:cNvSpPr txBox="1"/>
          <p:nvPr/>
        </p:nvSpPr>
        <p:spPr>
          <a:xfrm>
            <a:off x="1062804" y="4620196"/>
            <a:ext cx="224645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a:ln>
                  <a:noFill/>
                </a:ln>
                <a:solidFill>
                  <a:schemeClr val="accent2"/>
                </a:solidFill>
                <a:effectLst/>
                <a:uLnTx/>
                <a:uFillTx/>
                <a:cs typeface="+mn-ea"/>
                <a:sym typeface="+mn-lt"/>
              </a:rPr>
              <a:t>氨氣探測氣</a:t>
            </a:r>
            <a:endParaRPr kumimoji="0" lang="en-US" altLang="zh-TW" sz="1800" b="1" i="0" u="none" strike="noStrike" kern="0" cap="none" spc="0" normalizeH="0" baseline="0" noProof="0">
              <a:ln>
                <a:noFill/>
              </a:ln>
              <a:solidFill>
                <a:schemeClr val="accent2"/>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a:ln>
                  <a:noFill/>
                </a:ln>
                <a:solidFill>
                  <a:schemeClr val="accent2"/>
                </a:solidFill>
                <a:effectLst/>
                <a:uLnTx/>
                <a:uFillTx/>
                <a:cs typeface="+mn-ea"/>
                <a:sym typeface="+mn-lt"/>
              </a:rPr>
              <a:t>MQ135</a:t>
            </a:r>
            <a:endParaRPr kumimoji="0" lang="zh-CN" altLang="en-US" sz="1800" b="1" i="0" u="none" strike="noStrike" kern="0" cap="none" spc="0" normalizeH="0" baseline="0" noProof="0">
              <a:ln>
                <a:noFill/>
              </a:ln>
              <a:solidFill>
                <a:schemeClr val="accent2"/>
              </a:solidFill>
              <a:effectLst/>
              <a:uLnTx/>
              <a:uFillTx/>
              <a:cs typeface="+mn-ea"/>
              <a:sym typeface="+mn-lt"/>
            </a:endParaRPr>
          </a:p>
        </p:txBody>
      </p:sp>
      <p:sp>
        <p:nvSpPr>
          <p:cNvPr id="9" name="TextBox 18"/>
          <p:cNvSpPr txBox="1"/>
          <p:nvPr/>
        </p:nvSpPr>
        <p:spPr>
          <a:xfrm>
            <a:off x="3694708" y="5258020"/>
            <a:ext cx="2406110" cy="1370696"/>
          </a:xfrm>
          <a:prstGeom prst="rect">
            <a:avLst/>
          </a:prstGeom>
          <a:noFill/>
        </p:spPr>
        <p:txBody>
          <a:bodyPr wrap="square" rtlCol="0">
            <a:spAutoFit/>
          </a:bodyPr>
          <a:lstStyle/>
          <a:p>
            <a:pPr lvl="0" algn="just" defTabSz="914400">
              <a:lnSpc>
                <a:spcPct val="130000"/>
              </a:lnSpc>
              <a:defRPr/>
            </a:pPr>
            <a:r>
              <a:rPr lang="zh-TW" altLang="en-US" sz="1300" kern="0" dirty="0">
                <a:solidFill>
                  <a:schemeClr val="bg1">
                    <a:lumMod val="50000"/>
                  </a:schemeClr>
                </a:solidFill>
                <a:cs typeface="+mn-ea"/>
                <a:sym typeface="+mn-lt"/>
              </a:rPr>
              <a:t>光學傳感系統的灰塵傳感器。它可以檢測空氣中灰塵的反射光。此外，它還可以通過輸出電壓的脈沖模式來區分煙霧和室內灰塵。</a:t>
            </a:r>
            <a:endParaRPr kumimoji="0" lang="zh-CN" altLang="en-US" sz="1300" b="0" i="0" u="none" strike="noStrike" kern="0" cap="none" spc="0" normalizeH="0" baseline="0" noProof="0" dirty="0">
              <a:ln>
                <a:noFill/>
              </a:ln>
              <a:solidFill>
                <a:schemeClr val="bg1">
                  <a:lumMod val="50000"/>
                </a:schemeClr>
              </a:solidFill>
              <a:effectLst/>
              <a:uLnTx/>
              <a:uFillTx/>
              <a:cs typeface="+mn-ea"/>
              <a:sym typeface="+mn-lt"/>
            </a:endParaRPr>
          </a:p>
        </p:txBody>
      </p:sp>
      <p:sp>
        <p:nvSpPr>
          <p:cNvPr id="10" name="文本框 9"/>
          <p:cNvSpPr txBox="1"/>
          <p:nvPr/>
        </p:nvSpPr>
        <p:spPr>
          <a:xfrm>
            <a:off x="3774537" y="4620196"/>
            <a:ext cx="224645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a:ln>
                  <a:noFill/>
                </a:ln>
                <a:solidFill>
                  <a:schemeClr val="accent2"/>
                </a:solidFill>
                <a:effectLst/>
                <a:uLnTx/>
                <a:uFillTx/>
                <a:cs typeface="+mn-ea"/>
                <a:sym typeface="+mn-lt"/>
              </a:rPr>
              <a:t>PM2.5</a:t>
            </a:r>
            <a:r>
              <a:rPr kumimoji="0" lang="zh-TW" altLang="en-US" sz="1800" b="1" i="0" u="none" strike="noStrike" kern="0" cap="none" spc="0" normalizeH="0" baseline="0" noProof="0">
                <a:ln>
                  <a:noFill/>
                </a:ln>
                <a:solidFill>
                  <a:schemeClr val="accent2"/>
                </a:solidFill>
                <a:effectLst/>
                <a:uLnTx/>
                <a:uFillTx/>
                <a:cs typeface="+mn-ea"/>
                <a:sym typeface="+mn-lt"/>
              </a:rPr>
              <a:t>探測器</a:t>
            </a:r>
            <a:endParaRPr kumimoji="0" lang="en-US" altLang="zh-TW" sz="1800" b="1" i="0" u="none" strike="noStrike" kern="0" cap="none" spc="0" normalizeH="0" baseline="0" noProof="0">
              <a:ln>
                <a:noFill/>
              </a:ln>
              <a:solidFill>
                <a:schemeClr val="accent2"/>
              </a:solidFill>
              <a:effectLst/>
              <a:uLnTx/>
              <a:uFillTx/>
              <a:cs typeface="+mn-ea"/>
              <a:sym typeface="+mn-lt"/>
            </a:endParaRPr>
          </a:p>
          <a:p>
            <a:pPr lvl="0" algn="ctr" defTabSz="914400">
              <a:defRPr/>
            </a:pPr>
            <a:r>
              <a:rPr lang="en-US" altLang="zh-CN" b="1" kern="0">
                <a:solidFill>
                  <a:schemeClr val="accent2"/>
                </a:solidFill>
                <a:cs typeface="+mn-ea"/>
                <a:sym typeface="+mn-lt"/>
              </a:rPr>
              <a:t>GP2Y1010AU0F</a:t>
            </a:r>
            <a:endParaRPr kumimoji="0" lang="zh-CN" altLang="en-US" sz="1800" b="1" i="0" u="none" strike="noStrike" kern="0" cap="none" spc="0" normalizeH="0" baseline="0" noProof="0">
              <a:ln>
                <a:noFill/>
              </a:ln>
              <a:solidFill>
                <a:schemeClr val="accent2"/>
              </a:solidFill>
              <a:effectLst/>
              <a:uLnTx/>
              <a:uFillTx/>
              <a:cs typeface="+mn-ea"/>
              <a:sym typeface="+mn-lt"/>
            </a:endParaRPr>
          </a:p>
        </p:txBody>
      </p:sp>
      <p:sp>
        <p:nvSpPr>
          <p:cNvPr id="11" name="TextBox 18"/>
          <p:cNvSpPr txBox="1"/>
          <p:nvPr/>
        </p:nvSpPr>
        <p:spPr>
          <a:xfrm>
            <a:off x="6421871" y="5258020"/>
            <a:ext cx="2406110" cy="1110369"/>
          </a:xfrm>
          <a:prstGeom prst="rect">
            <a:avLst/>
          </a:prstGeom>
          <a:noFill/>
        </p:spPr>
        <p:txBody>
          <a:bodyPr wrap="square" rtlCol="0">
            <a:spAutoFit/>
          </a:bodyPr>
          <a:lstStyle/>
          <a:p>
            <a:pPr lvl="0" algn="just" defTabSz="914400">
              <a:lnSpc>
                <a:spcPct val="130000"/>
              </a:lnSpc>
              <a:defRPr/>
            </a:pPr>
            <a:r>
              <a:rPr lang="zh-TW" altLang="en-US" sz="1300" kern="0" dirty="0">
                <a:solidFill>
                  <a:schemeClr val="bg1">
                    <a:lumMod val="50000"/>
                  </a:schemeClr>
                </a:solidFill>
                <a:cs typeface="+mn-ea"/>
                <a:sym typeface="+mn-lt"/>
              </a:rPr>
              <a:t>感測溫度與濕度來輸出數位訊號的複合感測器，以官方的數據其溫濕度測量精度為</a:t>
            </a:r>
            <a:r>
              <a:rPr lang="en-US" altLang="zh-TW" sz="1300" kern="0" dirty="0">
                <a:solidFill>
                  <a:schemeClr val="bg1">
                    <a:lumMod val="50000"/>
                  </a:schemeClr>
                </a:solidFill>
                <a:cs typeface="+mn-ea"/>
                <a:sym typeface="+mn-lt"/>
              </a:rPr>
              <a:t>±1%RH,</a:t>
            </a:r>
            <a:r>
              <a:rPr lang="zh-TW" altLang="en-US" sz="1300" kern="0" dirty="0">
                <a:solidFill>
                  <a:schemeClr val="bg1">
                    <a:lumMod val="50000"/>
                  </a:schemeClr>
                </a:solidFill>
                <a:cs typeface="+mn-ea"/>
                <a:sym typeface="+mn-lt"/>
              </a:rPr>
              <a:t>溫度測量精度為</a:t>
            </a:r>
            <a:r>
              <a:rPr lang="en-US" altLang="zh-TW" sz="1300" kern="0" dirty="0">
                <a:solidFill>
                  <a:schemeClr val="bg1">
                    <a:lumMod val="50000"/>
                  </a:schemeClr>
                </a:solidFill>
                <a:cs typeface="+mn-ea"/>
                <a:sym typeface="+mn-lt"/>
              </a:rPr>
              <a:t>±0.2℃</a:t>
            </a:r>
            <a:r>
              <a:rPr lang="zh-TW" altLang="en-US" sz="1300" kern="0" dirty="0">
                <a:solidFill>
                  <a:schemeClr val="bg1">
                    <a:lumMod val="50000"/>
                  </a:schemeClr>
                </a:solidFill>
                <a:cs typeface="+mn-ea"/>
                <a:sym typeface="+mn-lt"/>
              </a:rPr>
              <a:t>。</a:t>
            </a:r>
            <a:endParaRPr kumimoji="0" lang="zh-CN" altLang="en-US" sz="1300" b="0" i="0" u="none" strike="noStrike" kern="0" cap="none" spc="0" normalizeH="0" baseline="0" noProof="0" dirty="0">
              <a:ln>
                <a:noFill/>
              </a:ln>
              <a:solidFill>
                <a:schemeClr val="bg1">
                  <a:lumMod val="50000"/>
                </a:schemeClr>
              </a:solidFill>
              <a:effectLst/>
              <a:uLnTx/>
              <a:uFillTx/>
              <a:cs typeface="+mn-ea"/>
              <a:sym typeface="+mn-lt"/>
            </a:endParaRPr>
          </a:p>
        </p:txBody>
      </p:sp>
      <p:sp>
        <p:nvSpPr>
          <p:cNvPr id="12" name="文本框 11"/>
          <p:cNvSpPr txBox="1"/>
          <p:nvPr/>
        </p:nvSpPr>
        <p:spPr>
          <a:xfrm>
            <a:off x="6501700" y="4611689"/>
            <a:ext cx="2246452" cy="646331"/>
          </a:xfrm>
          <a:prstGeom prst="rect">
            <a:avLst/>
          </a:prstGeom>
          <a:noFill/>
        </p:spPr>
        <p:txBody>
          <a:bodyPr wrap="square" rtlCol="0">
            <a:spAutoFit/>
          </a:bodyPr>
          <a:lstStyle/>
          <a:p>
            <a:pPr lvl="0" algn="ctr" defTabSz="914400">
              <a:defRPr/>
            </a:pPr>
            <a:r>
              <a:rPr kumimoji="0" lang="zh-TW" altLang="en-US" sz="1800" b="1" i="0" u="none" strike="noStrike" kern="0" cap="none" spc="0" normalizeH="0" baseline="0" noProof="0">
                <a:ln>
                  <a:noFill/>
                </a:ln>
                <a:solidFill>
                  <a:schemeClr val="accent2"/>
                </a:solidFill>
                <a:effectLst/>
                <a:uLnTx/>
                <a:uFillTx/>
                <a:cs typeface="+mn-ea"/>
                <a:sym typeface="+mn-lt"/>
              </a:rPr>
              <a:t>溫溼度探測器</a:t>
            </a:r>
            <a:endParaRPr kumimoji="0" lang="en-US" altLang="zh-TW" sz="1800" b="1" i="0" u="none" strike="noStrike" kern="0" cap="none" spc="0" normalizeH="0" baseline="0" noProof="0">
              <a:ln>
                <a:noFill/>
              </a:ln>
              <a:solidFill>
                <a:schemeClr val="accent2"/>
              </a:solidFill>
              <a:effectLst/>
              <a:uLnTx/>
              <a:uFillTx/>
              <a:cs typeface="+mn-ea"/>
              <a:sym typeface="+mn-lt"/>
            </a:endParaRPr>
          </a:p>
          <a:p>
            <a:pPr lvl="0" algn="ctr" defTabSz="914400">
              <a:defRPr/>
            </a:pPr>
            <a:r>
              <a:rPr lang="en-US" altLang="zh-TW" b="1" kern="0">
                <a:solidFill>
                  <a:schemeClr val="accent2"/>
                </a:solidFill>
                <a:cs typeface="+mn-ea"/>
                <a:sym typeface="+mn-lt"/>
              </a:rPr>
              <a:t>DHT22</a:t>
            </a:r>
            <a:endParaRPr kumimoji="0" lang="zh-CN" altLang="en-US" sz="1800" b="1" i="0" u="none" strike="noStrike" kern="0" cap="none" spc="0" normalizeH="0" baseline="0" noProof="0">
              <a:ln>
                <a:noFill/>
              </a:ln>
              <a:solidFill>
                <a:schemeClr val="accent2"/>
              </a:solidFill>
              <a:effectLst/>
              <a:uLnTx/>
              <a:uFillTx/>
              <a:cs typeface="+mn-ea"/>
              <a:sym typeface="+mn-lt"/>
            </a:endParaRPr>
          </a:p>
        </p:txBody>
      </p:sp>
      <p:sp>
        <p:nvSpPr>
          <p:cNvPr id="13" name="TextBox 18"/>
          <p:cNvSpPr txBox="1"/>
          <p:nvPr/>
        </p:nvSpPr>
        <p:spPr>
          <a:xfrm>
            <a:off x="9032919" y="5258020"/>
            <a:ext cx="2406110" cy="1110625"/>
          </a:xfrm>
          <a:prstGeom prst="rect">
            <a:avLst/>
          </a:prstGeom>
          <a:noFill/>
        </p:spPr>
        <p:txBody>
          <a:bodyPr wrap="square" rtlCol="0">
            <a:spAutoFit/>
          </a:bodyPr>
          <a:lstStyle/>
          <a:p>
            <a:pPr lvl="0" algn="just" defTabSz="914400">
              <a:lnSpc>
                <a:spcPct val="130000"/>
              </a:lnSpc>
              <a:defRPr/>
            </a:pPr>
            <a:r>
              <a:rPr lang="zh-TW" altLang="en-US" sz="1300" kern="0" dirty="0">
                <a:solidFill>
                  <a:schemeClr val="bg1">
                    <a:lumMod val="50000"/>
                  </a:schemeClr>
                </a:solidFill>
                <a:cs typeface="+mn-ea"/>
                <a:sym typeface="+mn-lt"/>
              </a:rPr>
              <a:t>超音波感測器是由超音波發射器、接收器和控制電路所組成。藉由超聲波的反彈時間來計算相對距離。</a:t>
            </a:r>
            <a:endParaRPr kumimoji="0" lang="zh-CN" altLang="en-US" sz="1300" b="0" i="0" u="none" strike="noStrike" kern="0" cap="none" spc="0" normalizeH="0" baseline="0" noProof="0" dirty="0">
              <a:ln>
                <a:noFill/>
              </a:ln>
              <a:solidFill>
                <a:schemeClr val="bg1">
                  <a:lumMod val="50000"/>
                </a:schemeClr>
              </a:solidFill>
              <a:effectLst/>
              <a:uLnTx/>
              <a:uFillTx/>
              <a:cs typeface="+mn-ea"/>
              <a:sym typeface="+mn-lt"/>
            </a:endParaRPr>
          </a:p>
        </p:txBody>
      </p:sp>
      <p:sp>
        <p:nvSpPr>
          <p:cNvPr id="14" name="文本框 13"/>
          <p:cNvSpPr txBox="1"/>
          <p:nvPr/>
        </p:nvSpPr>
        <p:spPr>
          <a:xfrm>
            <a:off x="9112748" y="4620196"/>
            <a:ext cx="2246452" cy="646331"/>
          </a:xfrm>
          <a:prstGeom prst="rect">
            <a:avLst/>
          </a:prstGeom>
          <a:noFill/>
        </p:spPr>
        <p:txBody>
          <a:bodyPr wrap="square" rtlCol="0">
            <a:spAutoFit/>
          </a:bodyPr>
          <a:lstStyle/>
          <a:p>
            <a:pPr lvl="0" algn="ctr" defTabSz="914400">
              <a:defRPr/>
            </a:pPr>
            <a:r>
              <a:rPr lang="zh-TW" altLang="en-US" b="1" kern="0">
                <a:solidFill>
                  <a:schemeClr val="accent2"/>
                </a:solidFill>
                <a:cs typeface="+mn-ea"/>
                <a:sym typeface="+mn-lt"/>
              </a:rPr>
              <a:t>超音波感測器</a:t>
            </a:r>
            <a:endParaRPr lang="en-US" altLang="zh-TW" b="1" kern="0">
              <a:solidFill>
                <a:schemeClr val="accent2"/>
              </a:solidFill>
              <a:cs typeface="+mn-ea"/>
              <a:sym typeface="+mn-lt"/>
            </a:endParaRPr>
          </a:p>
          <a:p>
            <a:pPr lvl="0" algn="ctr" defTabSz="914400">
              <a:defRPr/>
            </a:pPr>
            <a:r>
              <a:rPr lang="en-US" altLang="zh-CN" b="1" kern="0">
                <a:solidFill>
                  <a:schemeClr val="accent2"/>
                </a:solidFill>
                <a:cs typeface="+mn-ea"/>
                <a:sym typeface="+mn-lt"/>
              </a:rPr>
              <a:t>HC-SR04</a:t>
            </a:r>
            <a:endParaRPr kumimoji="0" lang="zh-CN" altLang="en-US" sz="1800" b="1" i="0" u="none" strike="noStrike" kern="0" cap="none" spc="0" normalizeH="0" baseline="0" noProof="0">
              <a:ln>
                <a:noFill/>
              </a:ln>
              <a:solidFill>
                <a:schemeClr val="accent2"/>
              </a:solidFill>
              <a:effectLst/>
              <a:uLnTx/>
              <a:uFillTx/>
              <a:cs typeface="+mn-ea"/>
              <a:sym typeface="+mn-lt"/>
            </a:endParaRPr>
          </a:p>
        </p:txBody>
      </p:sp>
      <p:pic>
        <p:nvPicPr>
          <p:cNvPr id="17" name="Picture 2"/>
          <p:cNvPicPr>
            <a:picLocks noChangeAspect="1" noChangeArrowheads="1"/>
          </p:cNvPicPr>
          <p:nvPr/>
        </p:nvPicPr>
        <p:blipFill>
          <a:blip r:embed="rId3"/>
          <a:stretch>
            <a:fillRect/>
          </a:stretch>
        </p:blipFill>
        <p:spPr bwMode="auto">
          <a:xfrm>
            <a:off x="3826496" y="2402975"/>
            <a:ext cx="2177225" cy="163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4"/>
          <a:stretch>
            <a:fillRect/>
          </a:stretch>
        </p:blipFill>
        <p:spPr bwMode="auto">
          <a:xfrm>
            <a:off x="6547449" y="2402975"/>
            <a:ext cx="2185814" cy="16327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5"/>
          <a:stretch>
            <a:fillRect/>
          </a:stretch>
        </p:blipFill>
        <p:spPr bwMode="auto">
          <a:xfrm>
            <a:off x="9276991" y="2405014"/>
            <a:ext cx="2185815" cy="16306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6"/>
          <a:stretch>
            <a:fillRect/>
          </a:stretch>
        </p:blipFill>
        <p:spPr bwMode="auto">
          <a:xfrm>
            <a:off x="1087733" y="2383032"/>
            <a:ext cx="2195035" cy="165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982064" y="2750480"/>
            <a:ext cx="5906654" cy="108145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sz="5400" dirty="0">
                <a:solidFill>
                  <a:schemeClr val="accent1"/>
                </a:solidFill>
              </a:rPr>
              <a:t>研究</a:t>
            </a:r>
            <a:r>
              <a:rPr lang="zh-TW" altLang="en-US" sz="5400" dirty="0">
                <a:solidFill>
                  <a:schemeClr val="accent1"/>
                </a:solidFill>
              </a:rPr>
              <a:t>方法</a:t>
            </a:r>
            <a:endParaRPr lang="zh-TW" sz="5400" dirty="0">
              <a:solidFill>
                <a:schemeClr val="accent1"/>
              </a:solidFill>
            </a:endParaRPr>
          </a:p>
        </p:txBody>
      </p:sp>
      <p:sp>
        <p:nvSpPr>
          <p:cNvPr id="6" name="文字版面配置區 4">
            <a:extLst>
              <a:ext uri="{FF2B5EF4-FFF2-40B4-BE49-F238E27FC236}">
                <a16:creationId xmlns:a16="http://schemas.microsoft.com/office/drawing/2014/main" id="{F8CA3128-B823-4581-B45A-0D3764825C7B}"/>
              </a:ext>
            </a:extLst>
          </p:cNvPr>
          <p:cNvSpPr txBox="1">
            <a:spLocks/>
          </p:cNvSpPr>
          <p:nvPr/>
        </p:nvSpPr>
        <p:spPr>
          <a:xfrm>
            <a:off x="2639645" y="2289393"/>
            <a:ext cx="1591492" cy="2003625"/>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3800"/>
              <a:t>4</a:t>
            </a:r>
            <a:endParaRPr lang="zh-TW" altLang="en-US" sz="13800"/>
          </a:p>
        </p:txBody>
      </p:sp>
    </p:spTree>
    <p:extLst>
      <p:ext uri="{BB962C8B-B14F-4D97-AF65-F5344CB8AC3E}">
        <p14:creationId xmlns:p14="http://schemas.microsoft.com/office/powerpoint/2010/main" val="196485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FAD5185-9DE7-4E12-8886-39848EA2B238}"/>
              </a:ext>
            </a:extLst>
          </p:cNvPr>
          <p:cNvSpPr txBox="1"/>
          <p:nvPr/>
        </p:nvSpPr>
        <p:spPr>
          <a:xfrm>
            <a:off x="1546517" y="2949477"/>
            <a:ext cx="9098966" cy="959045"/>
          </a:xfrm>
          <a:prstGeom prst="rect">
            <a:avLst/>
          </a:prstGeom>
          <a:noFill/>
        </p:spPr>
        <p:txBody>
          <a:bodyPr wrap="none" rtlCol="0">
            <a:spAutoFit/>
          </a:bodyPr>
          <a:lstStyle/>
          <a:p>
            <a:pPr>
              <a:lnSpc>
                <a:spcPct val="130000"/>
              </a:lnSpc>
              <a:spcBef>
                <a:spcPts val="600"/>
              </a:spcBef>
            </a:pPr>
            <a:r>
              <a:rPr lang="zh-TW" altLang="en-US" sz="4800" kern="0">
                <a:solidFill>
                  <a:schemeClr val="bg1"/>
                </a:solidFill>
                <a:latin typeface="微软雅黑" panose="020B0503020204020204" pitchFamily="34" charset="-122"/>
                <a:ea typeface="微软雅黑" panose="020B0503020204020204" pitchFamily="34" charset="-122"/>
                <a:cs typeface="+mn-ea"/>
                <a:sym typeface="+mn-lt"/>
              </a:rPr>
              <a:t>為何我們用氨氣來做主要判別呢</a:t>
            </a:r>
            <a:r>
              <a:rPr lang="en-US" altLang="zh-TW" sz="4800" kern="0">
                <a:solidFill>
                  <a:schemeClr val="bg1"/>
                </a:solidFill>
                <a:latin typeface="微软雅黑" panose="020B0503020204020204" pitchFamily="34" charset="-122"/>
                <a:ea typeface="微软雅黑" panose="020B0503020204020204" pitchFamily="34" charset="-122"/>
                <a:cs typeface="+mn-ea"/>
                <a:sym typeface="+mn-lt"/>
              </a:rPr>
              <a:t>?</a:t>
            </a:r>
            <a:endParaRPr lang="zh-TW" altLang="en-US" sz="4800" kern="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50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6ABA9B83-5415-41C9-A98C-0CF84CADEDDC}"/>
              </a:ext>
            </a:extLst>
          </p:cNvPr>
          <p:cNvSpPr txBox="1"/>
          <p:nvPr/>
        </p:nvSpPr>
        <p:spPr>
          <a:xfrm>
            <a:off x="2310348" y="2949477"/>
            <a:ext cx="7571303" cy="959045"/>
          </a:xfrm>
          <a:prstGeom prst="rect">
            <a:avLst/>
          </a:prstGeom>
          <a:noFill/>
        </p:spPr>
        <p:txBody>
          <a:bodyPr wrap="none" rtlCol="0">
            <a:spAutoFit/>
          </a:bodyPr>
          <a:lstStyle/>
          <a:p>
            <a:pPr>
              <a:lnSpc>
                <a:spcPct val="130000"/>
              </a:lnSpc>
              <a:spcBef>
                <a:spcPts val="600"/>
              </a:spcBef>
            </a:pPr>
            <a:r>
              <a:rPr lang="zh-TW" altLang="en-US" sz="4800" kern="0">
                <a:solidFill>
                  <a:schemeClr val="bg1"/>
                </a:solidFill>
                <a:latin typeface="微软雅黑" panose="020B0503020204020204" pitchFamily="34" charset="-122"/>
                <a:ea typeface="微软雅黑" panose="020B0503020204020204" pitchFamily="34" charset="-122"/>
                <a:cs typeface="+mn-ea"/>
                <a:sym typeface="+mn-lt"/>
              </a:rPr>
              <a:t>先來聊聊廁所的臭味來源吧</a:t>
            </a:r>
          </a:p>
        </p:txBody>
      </p:sp>
    </p:spTree>
    <p:extLst>
      <p:ext uri="{BB962C8B-B14F-4D97-AF65-F5344CB8AC3E}">
        <p14:creationId xmlns:p14="http://schemas.microsoft.com/office/powerpoint/2010/main" val="237016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955248" y="5675964"/>
            <a:ext cx="2114612"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a:ln>
                  <a:noFill/>
                </a:ln>
                <a:solidFill>
                  <a:schemeClr val="bg1"/>
                </a:solidFill>
                <a:effectLst/>
                <a:uLnTx/>
                <a:uFillTx/>
                <a:cs typeface="+mn-ea"/>
                <a:sym typeface="+mn-lt"/>
              </a:rPr>
              <a:t>尿素遇水產生氨</a:t>
            </a:r>
            <a:endParaRPr kumimoji="0" lang="zh-CN" altLang="en-US" sz="2000" b="1" i="0" u="none" strike="noStrike" kern="0" cap="none" spc="0" normalizeH="0" baseline="0" noProof="0">
              <a:ln>
                <a:noFill/>
              </a:ln>
              <a:solidFill>
                <a:schemeClr val="bg1"/>
              </a:solidFill>
              <a:effectLst/>
              <a:uLnTx/>
              <a:uFillTx/>
              <a:cs typeface="+mn-ea"/>
              <a:sym typeface="+mn-lt"/>
            </a:endParaRPr>
          </a:p>
        </p:txBody>
      </p:sp>
      <p:sp>
        <p:nvSpPr>
          <p:cNvPr id="17" name="文本框 16"/>
          <p:cNvSpPr txBox="1"/>
          <p:nvPr/>
        </p:nvSpPr>
        <p:spPr>
          <a:xfrm>
            <a:off x="955248" y="2476888"/>
            <a:ext cx="3212184" cy="707886"/>
          </a:xfrm>
          <a:prstGeom prst="rect">
            <a:avLst/>
          </a:prstGeom>
          <a:noFill/>
        </p:spPr>
        <p:txBody>
          <a:bodyPr wrap="square" rtlCol="0">
            <a:spAutoFit/>
          </a:bodyPr>
          <a:lstStyle/>
          <a:p>
            <a:pPr lvl="0" defTabSz="914400">
              <a:defRPr/>
            </a:pPr>
            <a:r>
              <a:rPr lang="zh-TW" altLang="en-US" sz="4000" b="1" kern="0">
                <a:solidFill>
                  <a:schemeClr val="accent5"/>
                </a:solidFill>
                <a:cs typeface="+mn-ea"/>
                <a:sym typeface="+mn-lt"/>
              </a:rPr>
              <a:t>尿液</a:t>
            </a:r>
          </a:p>
        </p:txBody>
      </p:sp>
      <p:sp>
        <p:nvSpPr>
          <p:cNvPr id="18" name="TextBox 18"/>
          <p:cNvSpPr txBox="1"/>
          <p:nvPr/>
        </p:nvSpPr>
        <p:spPr>
          <a:xfrm>
            <a:off x="942165" y="3093334"/>
            <a:ext cx="5153835" cy="2582630"/>
          </a:xfrm>
          <a:prstGeom prst="rect">
            <a:avLst/>
          </a:prstGeom>
          <a:noFill/>
        </p:spPr>
        <p:txBody>
          <a:bodyPr wrap="square" rtlCol="0">
            <a:spAutoFit/>
          </a:bodyPr>
          <a:lstStyle/>
          <a:p>
            <a:pPr lvl="0" indent="457200" algn="just" defTabSz="914400">
              <a:lnSpc>
                <a:spcPct val="130000"/>
              </a:lnSpc>
              <a:defRPr/>
            </a:pPr>
            <a:r>
              <a:rPr lang="zh-TW" altLang="en-US" kern="0">
                <a:solidFill>
                  <a:schemeClr val="bg1"/>
                </a:solidFill>
                <a:cs typeface="+mn-ea"/>
                <a:sym typeface="+mn-lt"/>
              </a:rPr>
              <a:t>人類的尿中有百分之</a:t>
            </a:r>
            <a:r>
              <a:rPr lang="en-US" altLang="zh-TW" kern="0">
                <a:solidFill>
                  <a:schemeClr val="bg1"/>
                </a:solidFill>
                <a:cs typeface="+mn-ea"/>
                <a:sym typeface="+mn-lt"/>
              </a:rPr>
              <a:t>91 ~96</a:t>
            </a:r>
            <a:r>
              <a:rPr lang="zh-TW" altLang="en-US" kern="0">
                <a:solidFill>
                  <a:schemeClr val="bg1"/>
                </a:solidFill>
                <a:cs typeface="+mn-ea"/>
                <a:sym typeface="+mn-lt"/>
              </a:rPr>
              <a:t>皆為水</a:t>
            </a:r>
            <a:r>
              <a:rPr lang="en-US" altLang="zh-TW" kern="0">
                <a:solidFill>
                  <a:schemeClr val="bg1"/>
                </a:solidFill>
                <a:cs typeface="+mn-ea"/>
                <a:sym typeface="+mn-lt"/>
              </a:rPr>
              <a:t>(H2O)</a:t>
            </a:r>
            <a:r>
              <a:rPr lang="zh-TW" altLang="en-US" kern="0">
                <a:solidFill>
                  <a:schemeClr val="bg1"/>
                </a:solidFill>
                <a:cs typeface="+mn-ea"/>
                <a:sym typeface="+mn-lt"/>
              </a:rPr>
              <a:t>，其餘物體約莫占百分之</a:t>
            </a:r>
            <a:r>
              <a:rPr lang="en-US" altLang="zh-TW" kern="0">
                <a:solidFill>
                  <a:schemeClr val="bg1"/>
                </a:solidFill>
                <a:cs typeface="+mn-ea"/>
                <a:sym typeface="+mn-lt"/>
              </a:rPr>
              <a:t>6</a:t>
            </a:r>
            <a:r>
              <a:rPr lang="zh-TW" altLang="en-US" kern="0">
                <a:solidFill>
                  <a:schemeClr val="bg1"/>
                </a:solidFill>
                <a:cs typeface="+mn-ea"/>
                <a:sym typeface="+mn-lt"/>
              </a:rPr>
              <a:t>，其成分有含氮廢物</a:t>
            </a:r>
            <a:r>
              <a:rPr lang="en-US" altLang="zh-TW" kern="0">
                <a:solidFill>
                  <a:schemeClr val="bg1"/>
                </a:solidFill>
                <a:cs typeface="+mn-ea"/>
                <a:sym typeface="+mn-lt"/>
              </a:rPr>
              <a:t>(</a:t>
            </a:r>
            <a:r>
              <a:rPr lang="zh-TW" altLang="en-US" kern="0">
                <a:solidFill>
                  <a:schemeClr val="bg1"/>
                </a:solidFill>
                <a:cs typeface="+mn-ea"/>
                <a:sym typeface="+mn-lt"/>
              </a:rPr>
              <a:t>如</a:t>
            </a:r>
            <a:r>
              <a:rPr lang="en-US" altLang="zh-TW" kern="0">
                <a:solidFill>
                  <a:schemeClr val="bg1"/>
                </a:solidFill>
                <a:cs typeface="+mn-ea"/>
                <a:sym typeface="+mn-lt"/>
              </a:rPr>
              <a:t>:</a:t>
            </a:r>
            <a:r>
              <a:rPr lang="zh-TW" altLang="en-US" kern="0">
                <a:solidFill>
                  <a:schemeClr val="bg1"/>
                </a:solidFill>
                <a:cs typeface="+mn-ea"/>
                <a:sym typeface="+mn-lt"/>
              </a:rPr>
              <a:t>尿素、尿酸</a:t>
            </a:r>
            <a:r>
              <a:rPr lang="en-US" altLang="zh-TW" kern="0">
                <a:solidFill>
                  <a:schemeClr val="bg1"/>
                </a:solidFill>
                <a:cs typeface="+mn-ea"/>
                <a:sym typeface="+mn-lt"/>
              </a:rPr>
              <a:t>)</a:t>
            </a:r>
            <a:r>
              <a:rPr lang="zh-TW" altLang="en-US" kern="0">
                <a:solidFill>
                  <a:schemeClr val="bg1"/>
                </a:solidFill>
                <a:cs typeface="+mn-ea"/>
                <a:sym typeface="+mn-lt"/>
              </a:rPr>
              <a:t>、激素、毒素、電解質、異常成分。</a:t>
            </a:r>
            <a:endParaRPr lang="en-US" altLang="zh-TW" kern="0">
              <a:solidFill>
                <a:schemeClr val="bg1"/>
              </a:solidFill>
              <a:cs typeface="+mn-ea"/>
              <a:sym typeface="+mn-lt"/>
            </a:endParaRPr>
          </a:p>
          <a:p>
            <a:pPr lvl="0" indent="457200" algn="just" defTabSz="914400">
              <a:lnSpc>
                <a:spcPct val="130000"/>
              </a:lnSpc>
              <a:defRPr/>
            </a:pPr>
            <a:endParaRPr lang="en-US" altLang="zh-TW" kern="0">
              <a:solidFill>
                <a:schemeClr val="bg1"/>
              </a:solidFill>
              <a:cs typeface="+mn-ea"/>
              <a:sym typeface="+mn-lt"/>
            </a:endParaRPr>
          </a:p>
          <a:p>
            <a:pPr lvl="0" indent="457200" algn="just" defTabSz="914400">
              <a:lnSpc>
                <a:spcPct val="130000"/>
              </a:lnSpc>
              <a:defRPr/>
            </a:pPr>
            <a:r>
              <a:rPr lang="zh-TW" altLang="en-US" kern="0">
                <a:solidFill>
                  <a:schemeClr val="bg1"/>
                </a:solidFill>
                <a:cs typeface="+mn-ea"/>
                <a:sym typeface="+mn-lt"/>
              </a:rPr>
              <a:t>而尿液中主要的臭味來源，是由尿液中的物質”尿素”</a:t>
            </a:r>
            <a:r>
              <a:rPr lang="en-US" altLang="zh-TW" kern="0">
                <a:solidFill>
                  <a:schemeClr val="bg1"/>
                </a:solidFill>
                <a:cs typeface="+mn-ea"/>
                <a:sym typeface="+mn-lt"/>
              </a:rPr>
              <a:t>(CO</a:t>
            </a:r>
            <a:r>
              <a:rPr lang="zh-TW" altLang="en-US" kern="0">
                <a:solidFill>
                  <a:schemeClr val="bg1"/>
                </a:solidFill>
                <a:cs typeface="+mn-ea"/>
                <a:sym typeface="+mn-lt"/>
              </a:rPr>
              <a:t>（</a:t>
            </a:r>
            <a:r>
              <a:rPr lang="en-US" altLang="zh-TW" kern="0">
                <a:solidFill>
                  <a:schemeClr val="bg1"/>
                </a:solidFill>
                <a:cs typeface="+mn-ea"/>
                <a:sym typeface="+mn-lt"/>
              </a:rPr>
              <a:t>NH2</a:t>
            </a:r>
            <a:r>
              <a:rPr lang="zh-TW" altLang="en-US" kern="0">
                <a:solidFill>
                  <a:schemeClr val="bg1"/>
                </a:solidFill>
                <a:cs typeface="+mn-ea"/>
                <a:sym typeface="+mn-lt"/>
              </a:rPr>
              <a:t>）</a:t>
            </a:r>
            <a:r>
              <a:rPr lang="en-US" altLang="zh-TW" kern="0">
                <a:solidFill>
                  <a:schemeClr val="bg1"/>
                </a:solidFill>
                <a:cs typeface="+mn-ea"/>
                <a:sym typeface="+mn-lt"/>
              </a:rPr>
              <a:t>2) </a:t>
            </a:r>
            <a:r>
              <a:rPr lang="zh-TW" altLang="en-US" kern="0">
                <a:solidFill>
                  <a:schemeClr val="bg1"/>
                </a:solidFill>
                <a:cs typeface="+mn-ea"/>
                <a:sym typeface="+mn-lt"/>
              </a:rPr>
              <a:t>經由遇水</a:t>
            </a:r>
            <a:r>
              <a:rPr lang="en-US" altLang="zh-TW" kern="0">
                <a:solidFill>
                  <a:schemeClr val="bg1"/>
                </a:solidFill>
                <a:cs typeface="+mn-ea"/>
                <a:sym typeface="+mn-lt"/>
              </a:rPr>
              <a:t>(H2O)</a:t>
            </a:r>
            <a:r>
              <a:rPr lang="zh-TW" altLang="en-US" kern="0">
                <a:solidFill>
                  <a:schemeClr val="bg1"/>
                </a:solidFill>
                <a:cs typeface="+mn-ea"/>
                <a:sym typeface="+mn-lt"/>
              </a:rPr>
              <a:t>所產生的分解反應所產生的物質氨</a:t>
            </a:r>
            <a:r>
              <a:rPr lang="en-US" altLang="zh-TW" kern="0">
                <a:solidFill>
                  <a:schemeClr val="bg1"/>
                </a:solidFill>
                <a:cs typeface="+mn-ea"/>
                <a:sym typeface="+mn-lt"/>
              </a:rPr>
              <a:t>(NH3)</a:t>
            </a:r>
            <a:r>
              <a:rPr lang="zh-TW" altLang="en-US" kern="0">
                <a:solidFill>
                  <a:schemeClr val="bg1"/>
                </a:solidFill>
                <a:cs typeface="+mn-ea"/>
                <a:sym typeface="+mn-lt"/>
              </a:rPr>
              <a:t>所產生的臭味。</a:t>
            </a:r>
          </a:p>
        </p:txBody>
      </p:sp>
      <p:sp>
        <p:nvSpPr>
          <p:cNvPr id="9" name="文本占位符 1">
            <a:extLst>
              <a:ext uri="{FF2B5EF4-FFF2-40B4-BE49-F238E27FC236}">
                <a16:creationId xmlns:a16="http://schemas.microsoft.com/office/drawing/2014/main" id="{C75BB268-1D34-44F7-B35C-F4DF0D7AE622}"/>
              </a:ext>
            </a:extLst>
          </p:cNvPr>
          <p:cNvSpPr txBox="1">
            <a:spLocks/>
          </p:cNvSpPr>
          <p:nvPr/>
        </p:nvSpPr>
        <p:spPr>
          <a:xfrm>
            <a:off x="3869741" y="488435"/>
            <a:ext cx="4452518" cy="6341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400"/>
              <a:t>廁所的臭味來源</a:t>
            </a:r>
          </a:p>
        </p:txBody>
      </p:sp>
      <p:pic>
        <p:nvPicPr>
          <p:cNvPr id="10" name="Picture 2" descr="ãå°¿å°¿å°ç«¥ãçåçæå°çµæ">
            <a:extLst>
              <a:ext uri="{FF2B5EF4-FFF2-40B4-BE49-F238E27FC236}">
                <a16:creationId xmlns:a16="http://schemas.microsoft.com/office/drawing/2014/main" id="{584A23C6-99F8-477D-AAB4-0434F51B9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360" y="2176145"/>
            <a:ext cx="428625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6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869741" y="488435"/>
            <a:ext cx="4452518" cy="634115"/>
          </a:xfrm>
          <a:prstGeom prst="rect">
            <a:avLst/>
          </a:prstGeom>
        </p:spPr>
        <p:txBody>
          <a:bodyPr/>
          <a:lstStyle/>
          <a:p>
            <a:r>
              <a:rPr lang="zh-TW" altLang="en-US" sz="4400"/>
              <a:t>廁所的臭味來源</a:t>
            </a:r>
          </a:p>
        </p:txBody>
      </p:sp>
      <p:sp>
        <p:nvSpPr>
          <p:cNvPr id="17" name="文本框 16"/>
          <p:cNvSpPr txBox="1"/>
          <p:nvPr/>
        </p:nvSpPr>
        <p:spPr>
          <a:xfrm>
            <a:off x="5790414" y="2214385"/>
            <a:ext cx="2448178" cy="707886"/>
          </a:xfrm>
          <a:prstGeom prst="rect">
            <a:avLst/>
          </a:prstGeom>
          <a:noFill/>
        </p:spPr>
        <p:txBody>
          <a:bodyPr wrap="square" rtlCol="0">
            <a:spAutoFit/>
          </a:bodyPr>
          <a:lstStyle/>
          <a:p>
            <a:pPr lvl="0" defTabSz="914400">
              <a:defRPr/>
            </a:pPr>
            <a:r>
              <a:rPr lang="zh-TW" altLang="en-US" sz="4000" b="1" kern="0">
                <a:solidFill>
                  <a:schemeClr val="accent5"/>
                </a:solidFill>
                <a:cs typeface="+mn-ea"/>
                <a:sym typeface="+mn-lt"/>
              </a:rPr>
              <a:t>糞便</a:t>
            </a:r>
          </a:p>
        </p:txBody>
      </p:sp>
      <p:sp>
        <p:nvSpPr>
          <p:cNvPr id="18" name="TextBox 18"/>
          <p:cNvSpPr txBox="1"/>
          <p:nvPr/>
        </p:nvSpPr>
        <p:spPr>
          <a:xfrm>
            <a:off x="5777331" y="2830830"/>
            <a:ext cx="5043069" cy="2942729"/>
          </a:xfrm>
          <a:prstGeom prst="rect">
            <a:avLst/>
          </a:prstGeom>
          <a:noFill/>
        </p:spPr>
        <p:txBody>
          <a:bodyPr wrap="square" rtlCol="0">
            <a:spAutoFit/>
          </a:bodyPr>
          <a:lstStyle/>
          <a:p>
            <a:pPr lvl="0" indent="457200" algn="just" defTabSz="914400">
              <a:lnSpc>
                <a:spcPct val="130000"/>
              </a:lnSpc>
              <a:defRPr/>
            </a:pPr>
            <a:r>
              <a:rPr lang="zh-TW" altLang="en-US" kern="0">
                <a:solidFill>
                  <a:schemeClr val="bg1"/>
                </a:solidFill>
                <a:cs typeface="+mn-ea"/>
                <a:sym typeface="+mn-lt"/>
              </a:rPr>
              <a:t>人類的糞便約有</a:t>
            </a:r>
            <a:r>
              <a:rPr lang="en-US" altLang="zh-TW" kern="0">
                <a:solidFill>
                  <a:schemeClr val="bg1"/>
                </a:solidFill>
                <a:cs typeface="+mn-ea"/>
                <a:sym typeface="+mn-lt"/>
              </a:rPr>
              <a:t>75%</a:t>
            </a:r>
            <a:r>
              <a:rPr lang="zh-TW" altLang="en-US" kern="0">
                <a:solidFill>
                  <a:schemeClr val="bg1"/>
                </a:solidFill>
                <a:cs typeface="+mn-ea"/>
                <a:sym typeface="+mn-lt"/>
              </a:rPr>
              <a:t>的水分，與</a:t>
            </a:r>
            <a:r>
              <a:rPr lang="en-US" altLang="zh-TW" kern="0">
                <a:solidFill>
                  <a:schemeClr val="bg1"/>
                </a:solidFill>
                <a:cs typeface="+mn-ea"/>
                <a:sym typeface="+mn-lt"/>
              </a:rPr>
              <a:t>25%</a:t>
            </a:r>
            <a:r>
              <a:rPr lang="zh-TW" altLang="en-US" kern="0">
                <a:solidFill>
                  <a:schemeClr val="bg1"/>
                </a:solidFill>
                <a:cs typeface="+mn-ea"/>
                <a:sym typeface="+mn-lt"/>
              </a:rPr>
              <a:t>的固體所組成，固體的成分主要有細菌、纖維素、無機質及脂肪等物質，而糞便的臭味來源主要由腸胃中的細菌所分解產生的物質會散發臭味。</a:t>
            </a:r>
            <a:endParaRPr lang="en-US" altLang="zh-TW" kern="0">
              <a:solidFill>
                <a:schemeClr val="bg1"/>
              </a:solidFill>
              <a:cs typeface="+mn-ea"/>
              <a:sym typeface="+mn-lt"/>
            </a:endParaRPr>
          </a:p>
          <a:p>
            <a:pPr lvl="0" indent="457200" algn="just" defTabSz="914400">
              <a:lnSpc>
                <a:spcPct val="130000"/>
              </a:lnSpc>
              <a:defRPr/>
            </a:pPr>
            <a:endParaRPr lang="zh-TW" altLang="en-US" kern="0">
              <a:solidFill>
                <a:schemeClr val="bg1"/>
              </a:solidFill>
              <a:cs typeface="+mn-ea"/>
              <a:sym typeface="+mn-lt"/>
            </a:endParaRPr>
          </a:p>
          <a:p>
            <a:pPr lvl="0" indent="457200" algn="just" defTabSz="914400">
              <a:lnSpc>
                <a:spcPct val="130000"/>
              </a:lnSpc>
              <a:defRPr/>
            </a:pPr>
            <a:r>
              <a:rPr lang="zh-TW" altLang="en-US" kern="0">
                <a:solidFill>
                  <a:schemeClr val="bg1"/>
                </a:solidFill>
                <a:cs typeface="+mn-ea"/>
                <a:sym typeface="+mn-lt"/>
              </a:rPr>
              <a:t>細菌分解後所產物多達</a:t>
            </a:r>
            <a:r>
              <a:rPr lang="en-US" altLang="zh-TW" kern="0">
                <a:solidFill>
                  <a:schemeClr val="bg1"/>
                </a:solidFill>
                <a:cs typeface="+mn-ea"/>
                <a:sym typeface="+mn-lt"/>
              </a:rPr>
              <a:t>400</a:t>
            </a:r>
            <a:r>
              <a:rPr lang="zh-TW" altLang="en-US" kern="0">
                <a:solidFill>
                  <a:schemeClr val="bg1"/>
                </a:solidFill>
                <a:cs typeface="+mn-ea"/>
                <a:sym typeface="+mn-lt"/>
              </a:rPr>
              <a:t>多種成分，而主要發出惡臭的氣體則為糞臭素、引朵素、硫化氫、揮發性胺以及氨氣</a:t>
            </a:r>
            <a:r>
              <a:rPr lang="en-US" altLang="zh-TW" kern="0">
                <a:solidFill>
                  <a:schemeClr val="bg1"/>
                </a:solidFill>
                <a:cs typeface="+mn-ea"/>
                <a:sym typeface="+mn-lt"/>
              </a:rPr>
              <a:t>…</a:t>
            </a:r>
            <a:r>
              <a:rPr lang="zh-TW" altLang="en-US" kern="0">
                <a:solidFill>
                  <a:schemeClr val="bg1"/>
                </a:solidFill>
                <a:cs typeface="+mn-ea"/>
                <a:sym typeface="+mn-lt"/>
              </a:rPr>
              <a:t>等等。</a:t>
            </a:r>
          </a:p>
        </p:txBody>
      </p:sp>
      <p:pic>
        <p:nvPicPr>
          <p:cNvPr id="4" name="圖片 3">
            <a:extLst>
              <a:ext uri="{FF2B5EF4-FFF2-40B4-BE49-F238E27FC236}">
                <a16:creationId xmlns:a16="http://schemas.microsoft.com/office/drawing/2014/main" id="{69946F33-425F-42F8-9A5A-B3DF6E6BFA54}"/>
              </a:ext>
            </a:extLst>
          </p:cNvPr>
          <p:cNvPicPr>
            <a:picLocks noChangeAspect="1"/>
          </p:cNvPicPr>
          <p:nvPr/>
        </p:nvPicPr>
        <p:blipFill>
          <a:blip r:embed="rId3"/>
          <a:stretch>
            <a:fillRect/>
          </a:stretch>
        </p:blipFill>
        <p:spPr>
          <a:xfrm>
            <a:off x="283160" y="2568328"/>
            <a:ext cx="5466080" cy="3334542"/>
          </a:xfrm>
          <a:prstGeom prst="rect">
            <a:avLst/>
          </a:prstGeom>
        </p:spPr>
      </p:pic>
      <p:sp>
        <p:nvSpPr>
          <p:cNvPr id="10" name="矩形 9">
            <a:extLst>
              <a:ext uri="{FF2B5EF4-FFF2-40B4-BE49-F238E27FC236}">
                <a16:creationId xmlns:a16="http://schemas.microsoft.com/office/drawing/2014/main" id="{C097DD70-0F7C-4279-8048-C96D413BC6A7}"/>
              </a:ext>
            </a:extLst>
          </p:cNvPr>
          <p:cNvSpPr/>
          <p:nvPr/>
        </p:nvSpPr>
        <p:spPr>
          <a:xfrm>
            <a:off x="5957197" y="5773559"/>
            <a:ext cx="2365062"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a:ln>
                  <a:noFill/>
                </a:ln>
                <a:solidFill>
                  <a:schemeClr val="bg1"/>
                </a:solidFill>
                <a:effectLst/>
                <a:uLnTx/>
                <a:uFillTx/>
                <a:cs typeface="+mn-ea"/>
                <a:sym typeface="+mn-lt"/>
              </a:rPr>
              <a:t>細菌分解產生發氨</a:t>
            </a:r>
            <a:endParaRPr kumimoji="0" lang="zh-CN" altLang="en-US" sz="2000" b="1" i="0" u="none" strike="noStrike" kern="0" cap="none" spc="0" normalizeH="0" baseline="0" noProof="0">
              <a:ln>
                <a:noFill/>
              </a:ln>
              <a:solidFill>
                <a:schemeClr val="bg1"/>
              </a:solidFill>
              <a:effectLst/>
              <a:uLnTx/>
              <a:uFillTx/>
              <a:cs typeface="+mn-ea"/>
              <a:sym typeface="+mn-lt"/>
            </a:endParaRPr>
          </a:p>
        </p:txBody>
      </p:sp>
    </p:spTree>
    <p:extLst>
      <p:ext uri="{BB962C8B-B14F-4D97-AF65-F5344CB8AC3E}">
        <p14:creationId xmlns:p14="http://schemas.microsoft.com/office/powerpoint/2010/main" val="197098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8838197-A960-44D5-A0D4-5CA45610A077}"/>
              </a:ext>
            </a:extLst>
          </p:cNvPr>
          <p:cNvSpPr txBox="1"/>
          <p:nvPr/>
        </p:nvSpPr>
        <p:spPr>
          <a:xfrm>
            <a:off x="6987836" y="565563"/>
            <a:ext cx="4134465" cy="886781"/>
          </a:xfrm>
          <a:prstGeom prst="rect">
            <a:avLst/>
          </a:prstGeom>
          <a:noFill/>
        </p:spPr>
        <p:txBody>
          <a:bodyPr wrap="none" rtlCol="0">
            <a:spAutoFit/>
          </a:bodyPr>
          <a:lstStyle/>
          <a:p>
            <a:pPr>
              <a:lnSpc>
                <a:spcPct val="130000"/>
              </a:lnSpc>
              <a:spcBef>
                <a:spcPts val="600"/>
              </a:spcBef>
            </a:pPr>
            <a:r>
              <a:rPr lang="zh-TW" altLang="en-US" sz="4400" b="1" kern="0" dirty="0">
                <a:solidFill>
                  <a:srgbClr val="2683C6"/>
                </a:solidFill>
                <a:latin typeface="微软雅黑" panose="020B0503020204020204" pitchFamily="34" charset="-122"/>
                <a:ea typeface="微软雅黑" panose="020B0503020204020204" pitchFamily="34" charset="-122"/>
                <a:cs typeface="+mn-ea"/>
                <a:sym typeface="+mn-lt"/>
              </a:rPr>
              <a:t>判別臭味的總結</a:t>
            </a:r>
          </a:p>
        </p:txBody>
      </p:sp>
      <p:sp>
        <p:nvSpPr>
          <p:cNvPr id="3" name="文字方塊 2">
            <a:extLst>
              <a:ext uri="{FF2B5EF4-FFF2-40B4-BE49-F238E27FC236}">
                <a16:creationId xmlns:a16="http://schemas.microsoft.com/office/drawing/2014/main" id="{C3B192F1-72A0-469E-9BDC-3E7A1EA42CC2}"/>
              </a:ext>
            </a:extLst>
          </p:cNvPr>
          <p:cNvSpPr txBox="1"/>
          <p:nvPr/>
        </p:nvSpPr>
        <p:spPr>
          <a:xfrm>
            <a:off x="6472123" y="1619141"/>
            <a:ext cx="5165890" cy="4493538"/>
          </a:xfrm>
          <a:prstGeom prst="rect">
            <a:avLst/>
          </a:prstGeom>
          <a:noFill/>
        </p:spPr>
        <p:txBody>
          <a:bodyPr wrap="square" rtlCol="0">
            <a:spAutoFit/>
          </a:bodyPr>
          <a:lstStyle/>
          <a:p>
            <a:r>
              <a:rPr lang="zh-TW" altLang="zh-TW" sz="2200" dirty="0"/>
              <a:t>雖然廁所的臭味來源，並不單單只有氨氣這麼簡單，可能還包含糞便中所散發出的糞臭素、引朵素與硫化氫等等氣體、但是尿液與糞便之間所引起的臭味因素</a:t>
            </a:r>
            <a:br>
              <a:rPr lang="en-US" altLang="zh-TW" sz="2200" dirty="0"/>
            </a:br>
            <a:r>
              <a:rPr lang="en-US" altLang="zh-TW" sz="2200" dirty="0"/>
              <a:t>”</a:t>
            </a:r>
            <a:r>
              <a:rPr lang="zh-TW" altLang="zh-TW" sz="2200" dirty="0"/>
              <a:t>氨氣</a:t>
            </a:r>
            <a:r>
              <a:rPr lang="en-US" altLang="zh-TW" sz="2200" dirty="0"/>
              <a:t>”</a:t>
            </a:r>
            <a:r>
              <a:rPr lang="zh-TW" altLang="zh-TW" sz="2200" dirty="0"/>
              <a:t>，是兩者之間的共同的臭味來源</a:t>
            </a:r>
            <a:r>
              <a:rPr lang="zh-TW" altLang="en-US" sz="2200" dirty="0"/>
              <a:t>。</a:t>
            </a:r>
            <a:endParaRPr lang="en-US" altLang="zh-TW" sz="2200" dirty="0"/>
          </a:p>
          <a:p>
            <a:endParaRPr lang="en-US" altLang="zh-TW" sz="2200" dirty="0"/>
          </a:p>
          <a:p>
            <a:r>
              <a:rPr lang="zh-TW" altLang="en-US" sz="2200" dirty="0"/>
              <a:t>而</a:t>
            </a:r>
            <a:r>
              <a:rPr lang="zh-TW" altLang="zh-TW" sz="2200" dirty="0"/>
              <a:t>氨氣</a:t>
            </a:r>
            <a:r>
              <a:rPr lang="zh-TW" altLang="en-US" sz="2200" dirty="0"/>
              <a:t>在</a:t>
            </a:r>
            <a:r>
              <a:rPr lang="zh-TW" altLang="zh-TW" sz="2200" dirty="0"/>
              <a:t>常溫與常壓之下，</a:t>
            </a:r>
            <a:r>
              <a:rPr lang="zh-TW" altLang="en-US" sz="2200" dirty="0"/>
              <a:t>極</a:t>
            </a:r>
            <a:r>
              <a:rPr lang="zh-TW" altLang="zh-TW" sz="2200" dirty="0"/>
              <a:t>易與水產生化學反應，</a:t>
            </a:r>
            <a:r>
              <a:rPr lang="zh-TW" altLang="en-US" sz="2200" dirty="0"/>
              <a:t>尤其</a:t>
            </a:r>
            <a:r>
              <a:rPr lang="zh-TW" altLang="zh-TW" sz="2200" dirty="0"/>
              <a:t>在廁所等潮濕環境更容易產稱作用，散發出氣味。</a:t>
            </a:r>
            <a:endParaRPr lang="en-US" altLang="zh-TW" sz="2200" dirty="0"/>
          </a:p>
          <a:p>
            <a:endParaRPr lang="en-US" altLang="zh-TW" sz="2200" dirty="0"/>
          </a:p>
          <a:p>
            <a:r>
              <a:rPr lang="zh-TW" altLang="zh-TW" sz="2200" dirty="0"/>
              <a:t>因此我們選用氨氣探測氣</a:t>
            </a:r>
            <a:r>
              <a:rPr lang="en-US" altLang="zh-TW" sz="2200" dirty="0"/>
              <a:t>MQ135</a:t>
            </a:r>
            <a:r>
              <a:rPr lang="zh-TW" altLang="zh-TW" sz="2200" dirty="0"/>
              <a:t>來作為我們廁所臭味的指標。</a:t>
            </a:r>
            <a:endParaRPr lang="en-US" altLang="zh-TW" sz="2200" dirty="0"/>
          </a:p>
          <a:p>
            <a:endParaRPr lang="en-US" altLang="zh-TW" sz="2200" dirty="0"/>
          </a:p>
        </p:txBody>
      </p:sp>
      <p:pic>
        <p:nvPicPr>
          <p:cNvPr id="5" name="圖片 4" descr="一張含有 耳機 的圖片&#10;&#10;自動產生的描述">
            <a:extLst>
              <a:ext uri="{FF2B5EF4-FFF2-40B4-BE49-F238E27FC236}">
                <a16:creationId xmlns:a16="http://schemas.microsoft.com/office/drawing/2014/main" id="{2660FFB1-2CDF-42BD-B5AD-0917F379F826}"/>
              </a:ext>
            </a:extLst>
          </p:cNvPr>
          <p:cNvPicPr>
            <a:picLocks noChangeAspect="1"/>
          </p:cNvPicPr>
          <p:nvPr/>
        </p:nvPicPr>
        <p:blipFill>
          <a:blip r:embed="rId2"/>
          <a:stretch>
            <a:fillRect/>
          </a:stretch>
        </p:blipFill>
        <p:spPr>
          <a:xfrm>
            <a:off x="628658" y="1955933"/>
            <a:ext cx="4317548" cy="4220646"/>
          </a:xfrm>
          <a:prstGeom prst="rect">
            <a:avLst/>
          </a:prstGeom>
        </p:spPr>
      </p:pic>
      <p:sp>
        <p:nvSpPr>
          <p:cNvPr id="7" name="文字方塊 6">
            <a:extLst>
              <a:ext uri="{FF2B5EF4-FFF2-40B4-BE49-F238E27FC236}">
                <a16:creationId xmlns:a16="http://schemas.microsoft.com/office/drawing/2014/main" id="{45DBDA5E-40F1-4156-96E8-DDB705F31EDD}"/>
              </a:ext>
            </a:extLst>
          </p:cNvPr>
          <p:cNvSpPr txBox="1"/>
          <p:nvPr/>
        </p:nvSpPr>
        <p:spPr>
          <a:xfrm>
            <a:off x="3539719" y="2109161"/>
            <a:ext cx="2331087" cy="742319"/>
          </a:xfrm>
          <a:prstGeom prst="rect">
            <a:avLst/>
          </a:prstGeom>
          <a:noFill/>
        </p:spPr>
        <p:txBody>
          <a:bodyPr wrap="none" rtlCol="0">
            <a:spAutoFit/>
          </a:bodyPr>
          <a:lstStyle/>
          <a:p>
            <a:pPr>
              <a:lnSpc>
                <a:spcPct val="130000"/>
              </a:lnSpc>
              <a:spcBef>
                <a:spcPts val="600"/>
              </a:spcBef>
            </a:pPr>
            <a:r>
              <a:rPr lang="en-US" altLang="zh-TW" sz="3600" kern="0">
                <a:solidFill>
                  <a:schemeClr val="bg1"/>
                </a:solidFill>
                <a:latin typeface="微软雅黑" panose="020B0503020204020204" pitchFamily="34" charset="-122"/>
                <a:ea typeface="微软雅黑" panose="020B0503020204020204" pitchFamily="34" charset="-122"/>
                <a:cs typeface="+mn-ea"/>
                <a:sym typeface="+mn-lt"/>
              </a:rPr>
              <a:t>Ammonia</a:t>
            </a:r>
            <a:endParaRPr lang="zh-TW" altLang="en-US" sz="3600" ker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字方塊 8">
            <a:extLst>
              <a:ext uri="{FF2B5EF4-FFF2-40B4-BE49-F238E27FC236}">
                <a16:creationId xmlns:a16="http://schemas.microsoft.com/office/drawing/2014/main" id="{54CB749A-EFFC-4877-A10C-AC0EF919AD26}"/>
              </a:ext>
            </a:extLst>
          </p:cNvPr>
          <p:cNvSpPr txBox="1"/>
          <p:nvPr/>
        </p:nvSpPr>
        <p:spPr>
          <a:xfrm>
            <a:off x="2787432" y="4902067"/>
            <a:ext cx="1067921" cy="742319"/>
          </a:xfrm>
          <a:prstGeom prst="rect">
            <a:avLst/>
          </a:prstGeom>
          <a:noFill/>
        </p:spPr>
        <p:txBody>
          <a:bodyPr wrap="none" rtlCol="0">
            <a:spAutoFit/>
          </a:bodyPr>
          <a:lstStyle/>
          <a:p>
            <a:pPr>
              <a:lnSpc>
                <a:spcPct val="130000"/>
              </a:lnSpc>
              <a:spcBef>
                <a:spcPts val="600"/>
              </a:spcBef>
            </a:pPr>
            <a:r>
              <a:rPr lang="en-US" altLang="zh-TW" sz="3600" kern="0">
                <a:solidFill>
                  <a:schemeClr val="bg1"/>
                </a:solidFill>
                <a:latin typeface="微软雅黑" panose="020B0503020204020204" pitchFamily="34" charset="-122"/>
                <a:ea typeface="微软雅黑" panose="020B0503020204020204" pitchFamily="34" charset="-122"/>
                <a:cs typeface="+mn-ea"/>
                <a:sym typeface="+mn-lt"/>
              </a:rPr>
              <a:t>NH</a:t>
            </a:r>
            <a:r>
              <a:rPr lang="en-US" altLang="zh-TW" sz="2000" kern="0">
                <a:solidFill>
                  <a:schemeClr val="bg1"/>
                </a:solidFill>
                <a:latin typeface="微软雅黑" panose="020B0503020204020204" pitchFamily="34" charset="-122"/>
                <a:ea typeface="微软雅黑" panose="020B0503020204020204" pitchFamily="34" charset="-122"/>
                <a:cs typeface="+mn-ea"/>
                <a:sym typeface="+mn-lt"/>
              </a:rPr>
              <a:t>3</a:t>
            </a:r>
            <a:endParaRPr lang="zh-TW" altLang="en-US" sz="3600" ker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字方塊 7">
            <a:extLst>
              <a:ext uri="{FF2B5EF4-FFF2-40B4-BE49-F238E27FC236}">
                <a16:creationId xmlns:a16="http://schemas.microsoft.com/office/drawing/2014/main" id="{CFBAA783-9397-4DF8-B3FC-1D86F939A5D6}"/>
              </a:ext>
            </a:extLst>
          </p:cNvPr>
          <p:cNvSpPr txBox="1"/>
          <p:nvPr/>
        </p:nvSpPr>
        <p:spPr>
          <a:xfrm>
            <a:off x="2226539" y="565563"/>
            <a:ext cx="1313180" cy="886781"/>
          </a:xfrm>
          <a:prstGeom prst="rect">
            <a:avLst/>
          </a:prstGeom>
          <a:noFill/>
        </p:spPr>
        <p:txBody>
          <a:bodyPr wrap="none" rtlCol="0">
            <a:spAutoFit/>
          </a:bodyPr>
          <a:lstStyle/>
          <a:p>
            <a:pPr>
              <a:lnSpc>
                <a:spcPct val="130000"/>
              </a:lnSpc>
              <a:spcBef>
                <a:spcPts val="600"/>
              </a:spcBef>
            </a:pPr>
            <a:r>
              <a:rPr lang="zh-TW" altLang="en-US" sz="4400" kern="0">
                <a:solidFill>
                  <a:schemeClr val="bg1"/>
                </a:solidFill>
                <a:latin typeface="微软雅黑" panose="020B0503020204020204" pitchFamily="34" charset="-122"/>
                <a:ea typeface="微软雅黑" panose="020B0503020204020204" pitchFamily="34" charset="-122"/>
                <a:cs typeface="+mn-ea"/>
                <a:sym typeface="+mn-lt"/>
              </a:rPr>
              <a:t>氨氣</a:t>
            </a:r>
          </a:p>
        </p:txBody>
      </p:sp>
    </p:spTree>
    <p:extLst>
      <p:ext uri="{BB962C8B-B14F-4D97-AF65-F5344CB8AC3E}">
        <p14:creationId xmlns:p14="http://schemas.microsoft.com/office/powerpoint/2010/main" val="390302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FAD5185-9DE7-4E12-8886-39848EA2B238}"/>
              </a:ext>
            </a:extLst>
          </p:cNvPr>
          <p:cNvSpPr txBox="1"/>
          <p:nvPr/>
        </p:nvSpPr>
        <p:spPr>
          <a:xfrm>
            <a:off x="2925901" y="2949477"/>
            <a:ext cx="6340197" cy="959045"/>
          </a:xfrm>
          <a:prstGeom prst="rect">
            <a:avLst/>
          </a:prstGeom>
          <a:noFill/>
        </p:spPr>
        <p:txBody>
          <a:bodyPr wrap="none" rtlCol="0">
            <a:spAutoFit/>
          </a:bodyPr>
          <a:lstStyle/>
          <a:p>
            <a:pPr>
              <a:lnSpc>
                <a:spcPct val="130000"/>
              </a:lnSpc>
              <a:spcBef>
                <a:spcPts val="600"/>
              </a:spcBef>
            </a:pPr>
            <a:r>
              <a:rPr lang="zh-TW" altLang="en-US" sz="4800" kern="0" dirty="0">
                <a:solidFill>
                  <a:schemeClr val="bg1"/>
                </a:solidFill>
                <a:latin typeface="微软雅黑" panose="020B0503020204020204" pitchFamily="34" charset="-122"/>
                <a:ea typeface="微软雅黑" panose="020B0503020204020204" pitchFamily="34" charset="-122"/>
                <a:cs typeface="+mn-ea"/>
                <a:sym typeface="+mn-lt"/>
              </a:rPr>
              <a:t>如何探測是否有衛生紙</a:t>
            </a:r>
          </a:p>
        </p:txBody>
      </p:sp>
    </p:spTree>
    <p:extLst>
      <p:ext uri="{BB962C8B-B14F-4D97-AF65-F5344CB8AC3E}">
        <p14:creationId xmlns:p14="http://schemas.microsoft.com/office/powerpoint/2010/main" val="13006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DEE2250-2066-4CD4-9D4B-CA06C33B05EF}"/>
              </a:ext>
            </a:extLst>
          </p:cNvPr>
          <p:cNvPicPr>
            <a:picLocks noChangeAspect="1"/>
          </p:cNvPicPr>
          <p:nvPr/>
        </p:nvPicPr>
        <p:blipFill>
          <a:blip r:embed="rId2"/>
          <a:stretch>
            <a:fillRect/>
          </a:stretch>
        </p:blipFill>
        <p:spPr>
          <a:xfrm>
            <a:off x="7327900" y="450850"/>
            <a:ext cx="3479800" cy="5956300"/>
          </a:xfrm>
          <a:prstGeom prst="rect">
            <a:avLst/>
          </a:prstGeom>
        </p:spPr>
      </p:pic>
      <p:sp>
        <p:nvSpPr>
          <p:cNvPr id="5" name="矩形 4">
            <a:extLst>
              <a:ext uri="{FF2B5EF4-FFF2-40B4-BE49-F238E27FC236}">
                <a16:creationId xmlns:a16="http://schemas.microsoft.com/office/drawing/2014/main" id="{97A0468D-8AF0-4156-B13F-41BF9E83DE6A}"/>
              </a:ext>
            </a:extLst>
          </p:cNvPr>
          <p:cNvSpPr/>
          <p:nvPr/>
        </p:nvSpPr>
        <p:spPr>
          <a:xfrm>
            <a:off x="1477844" y="872609"/>
            <a:ext cx="3262432" cy="707886"/>
          </a:xfrm>
          <a:prstGeom prst="rect">
            <a:avLst/>
          </a:prstGeom>
        </p:spPr>
        <p:txBody>
          <a:bodyPr wrap="none">
            <a:spAutoFit/>
          </a:bodyPr>
          <a:lstStyle/>
          <a:p>
            <a:r>
              <a:rPr lang="zh-TW" altLang="en-US" sz="4000" dirty="0">
                <a:solidFill>
                  <a:schemeClr val="bg1"/>
                </a:solidFill>
              </a:rPr>
              <a:t>使用距離判別</a:t>
            </a:r>
          </a:p>
        </p:txBody>
      </p:sp>
      <p:sp>
        <p:nvSpPr>
          <p:cNvPr id="6" name="文字方塊 5">
            <a:extLst>
              <a:ext uri="{FF2B5EF4-FFF2-40B4-BE49-F238E27FC236}">
                <a16:creationId xmlns:a16="http://schemas.microsoft.com/office/drawing/2014/main" id="{E2D65640-822A-4104-8BF4-F5171C2CD17A}"/>
              </a:ext>
            </a:extLst>
          </p:cNvPr>
          <p:cNvSpPr txBox="1"/>
          <p:nvPr/>
        </p:nvSpPr>
        <p:spPr>
          <a:xfrm>
            <a:off x="801718" y="2466975"/>
            <a:ext cx="4862333" cy="2523127"/>
          </a:xfrm>
          <a:prstGeom prst="rect">
            <a:avLst/>
          </a:prstGeom>
          <a:noFill/>
        </p:spPr>
        <p:txBody>
          <a:bodyPr wrap="square" rtlCol="0">
            <a:spAutoFit/>
          </a:bodyPr>
          <a:lstStyle/>
          <a:p>
            <a:pPr>
              <a:lnSpc>
                <a:spcPct val="130000"/>
              </a:lnSpc>
              <a:spcBef>
                <a:spcPts val="600"/>
              </a:spcBef>
            </a:pPr>
            <a:r>
              <a:rPr lang="zh-TW" altLang="en-US" sz="2400" kern="0" dirty="0">
                <a:latin typeface="微软雅黑" panose="020B0503020204020204" pitchFamily="34" charset="-122"/>
                <a:ea typeface="微软雅黑" panose="020B0503020204020204" pitchFamily="34" charset="-122"/>
                <a:cs typeface="+mn-ea"/>
                <a:sym typeface="+mn-lt"/>
              </a:rPr>
              <a:t>當衛生紙與感測器的距離夠近時，代表目前衛生紙是充足狀態。</a:t>
            </a:r>
            <a:endParaRPr lang="en-US" altLang="zh-TW"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TW" altLang="en-US" sz="2400" kern="0" dirty="0">
                <a:latin typeface="微软雅黑" panose="020B0503020204020204" pitchFamily="34" charset="-122"/>
                <a:ea typeface="微软雅黑" panose="020B0503020204020204" pitchFamily="34" charset="-122"/>
                <a:cs typeface="+mn-ea"/>
                <a:sym typeface="+mn-lt"/>
              </a:rPr>
              <a:t>反之當距離大於定值時，回傳沒有衛生紙的狀態，並且手機端通知衛生紙即將消耗殆盡。</a:t>
            </a:r>
          </a:p>
        </p:txBody>
      </p:sp>
    </p:spTree>
    <p:extLst>
      <p:ext uri="{BB962C8B-B14F-4D97-AF65-F5344CB8AC3E}">
        <p14:creationId xmlns:p14="http://schemas.microsoft.com/office/powerpoint/2010/main" val="34597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982064" y="2750480"/>
            <a:ext cx="5906654" cy="108145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sz="5400">
                <a:solidFill>
                  <a:schemeClr val="accent1"/>
                </a:solidFill>
              </a:rPr>
              <a:t>研究動機與目標</a:t>
            </a:r>
          </a:p>
        </p:txBody>
      </p:sp>
      <p:sp>
        <p:nvSpPr>
          <p:cNvPr id="6" name="文字版面配置區 4">
            <a:extLst>
              <a:ext uri="{FF2B5EF4-FFF2-40B4-BE49-F238E27FC236}">
                <a16:creationId xmlns:a16="http://schemas.microsoft.com/office/drawing/2014/main" id="{F8CA3128-B823-4581-B45A-0D3764825C7B}"/>
              </a:ext>
            </a:extLst>
          </p:cNvPr>
          <p:cNvSpPr txBox="1">
            <a:spLocks/>
          </p:cNvSpPr>
          <p:nvPr/>
        </p:nvSpPr>
        <p:spPr>
          <a:xfrm>
            <a:off x="2639645" y="2289393"/>
            <a:ext cx="1591492" cy="2003625"/>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3800"/>
              <a:t>1</a:t>
            </a:r>
            <a:endParaRPr lang="zh-TW" altLang="en-US" sz="13800"/>
          </a:p>
        </p:txBody>
      </p:sp>
    </p:spTree>
    <p:extLst>
      <p:ext uri="{BB962C8B-B14F-4D97-AF65-F5344CB8AC3E}">
        <p14:creationId xmlns:p14="http://schemas.microsoft.com/office/powerpoint/2010/main" val="25534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982064" y="2750480"/>
            <a:ext cx="5906654" cy="971548"/>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a:solidFill>
                  <a:schemeClr val="accent1"/>
                </a:solidFill>
              </a:rPr>
              <a:t>目前困境與未來展望</a:t>
            </a:r>
            <a:endParaRPr lang="zh-TW" sz="4800">
              <a:solidFill>
                <a:schemeClr val="accent1"/>
              </a:solidFill>
            </a:endParaRPr>
          </a:p>
        </p:txBody>
      </p:sp>
      <p:sp>
        <p:nvSpPr>
          <p:cNvPr id="6" name="文字版面配置區 4">
            <a:extLst>
              <a:ext uri="{FF2B5EF4-FFF2-40B4-BE49-F238E27FC236}">
                <a16:creationId xmlns:a16="http://schemas.microsoft.com/office/drawing/2014/main" id="{F8CA3128-B823-4581-B45A-0D3764825C7B}"/>
              </a:ext>
            </a:extLst>
          </p:cNvPr>
          <p:cNvSpPr txBox="1">
            <a:spLocks/>
          </p:cNvSpPr>
          <p:nvPr/>
        </p:nvSpPr>
        <p:spPr>
          <a:xfrm>
            <a:off x="2639645" y="2289393"/>
            <a:ext cx="1591492" cy="2003625"/>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3800"/>
              <a:t>5</a:t>
            </a:r>
            <a:endParaRPr lang="zh-TW" altLang="en-US" sz="13800"/>
          </a:p>
        </p:txBody>
      </p:sp>
    </p:spTree>
    <p:extLst>
      <p:ext uri="{BB962C8B-B14F-4D97-AF65-F5344CB8AC3E}">
        <p14:creationId xmlns:p14="http://schemas.microsoft.com/office/powerpoint/2010/main" val="328181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2970" y="2006892"/>
            <a:ext cx="3005209" cy="1641790"/>
            <a:chOff x="1502970" y="2006892"/>
            <a:chExt cx="3005209" cy="1641790"/>
          </a:xfrm>
          <a:solidFill>
            <a:schemeClr val="accent2"/>
          </a:solidFill>
        </p:grpSpPr>
        <p:sp>
          <p:nvSpPr>
            <p:cNvPr id="8" name="椭圆 3"/>
            <p:cNvSpPr/>
            <p:nvPr/>
          </p:nvSpPr>
          <p:spPr>
            <a:xfrm rot="14205549">
              <a:off x="2184680" y="1325182"/>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6" name="矩形 7"/>
            <p:cNvSpPr>
              <a:spLocks noChangeArrowheads="1"/>
            </p:cNvSpPr>
            <p:nvPr/>
          </p:nvSpPr>
          <p:spPr bwMode="auto">
            <a:xfrm rot="19636389" flipH="1">
              <a:off x="2271430" y="2339835"/>
              <a:ext cx="1005403"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0" normalizeH="0" baseline="0" noProof="0">
                  <a:ln>
                    <a:noFill/>
                  </a:ln>
                  <a:solidFill>
                    <a:schemeClr val="bg1"/>
                  </a:solidFill>
                  <a:effectLst/>
                  <a:uLnTx/>
                  <a:uFillTx/>
                  <a:cs typeface="+mn-ea"/>
                  <a:sym typeface="+mn-lt"/>
                </a:rPr>
                <a:t>成本</a:t>
              </a:r>
              <a:endParaRPr kumimoji="0" lang="zh-CN" altLang="en-US" sz="3200" b="1" i="0" u="none" strike="noStrike" kern="0" cap="none" spc="0" normalizeH="0" baseline="0" noProof="0">
                <a:ln>
                  <a:noFill/>
                </a:ln>
                <a:solidFill>
                  <a:schemeClr val="bg1"/>
                </a:solidFill>
                <a:effectLst/>
                <a:uLnTx/>
                <a:uFillTx/>
                <a:cs typeface="+mn-ea"/>
                <a:sym typeface="+mn-lt"/>
              </a:endParaRPr>
            </a:p>
          </p:txBody>
        </p:sp>
      </p:grpSp>
      <p:grpSp>
        <p:nvGrpSpPr>
          <p:cNvPr id="4" name="组合 3"/>
          <p:cNvGrpSpPr/>
          <p:nvPr/>
        </p:nvGrpSpPr>
        <p:grpSpPr>
          <a:xfrm>
            <a:off x="1084493" y="3828770"/>
            <a:ext cx="3005209" cy="1641790"/>
            <a:chOff x="1084493" y="3828770"/>
            <a:chExt cx="3005209" cy="1641790"/>
          </a:xfrm>
          <a:solidFill>
            <a:schemeClr val="accent3"/>
          </a:solidFill>
        </p:grpSpPr>
        <p:sp>
          <p:nvSpPr>
            <p:cNvPr id="11" name="椭圆 3"/>
            <p:cNvSpPr/>
            <p:nvPr/>
          </p:nvSpPr>
          <p:spPr>
            <a:xfrm rot="7186905">
              <a:off x="1766203" y="3147060"/>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7" name="矩形 7"/>
            <p:cNvSpPr>
              <a:spLocks noChangeArrowheads="1"/>
            </p:cNvSpPr>
            <p:nvPr/>
          </p:nvSpPr>
          <p:spPr bwMode="auto">
            <a:xfrm rot="1567712" flipH="1">
              <a:off x="1915683" y="4582428"/>
              <a:ext cx="1005403"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0" normalizeH="0" baseline="0" noProof="0">
                  <a:ln>
                    <a:noFill/>
                  </a:ln>
                  <a:solidFill>
                    <a:schemeClr val="bg1"/>
                  </a:solidFill>
                  <a:effectLst/>
                  <a:uLnTx/>
                  <a:uFillTx/>
                  <a:cs typeface="+mn-ea"/>
                  <a:sym typeface="+mn-lt"/>
                </a:rPr>
                <a:t>環境</a:t>
              </a:r>
              <a:endParaRPr kumimoji="0" lang="zh-CN" altLang="en-US" sz="3200" b="1" i="0" u="none" strike="noStrike" kern="0" cap="none" spc="0" normalizeH="0" baseline="0" noProof="0">
                <a:ln>
                  <a:noFill/>
                </a:ln>
                <a:solidFill>
                  <a:schemeClr val="bg1"/>
                </a:solidFill>
                <a:effectLst/>
                <a:uLnTx/>
                <a:uFillTx/>
                <a:cs typeface="+mn-ea"/>
                <a:sym typeface="+mn-lt"/>
              </a:endParaRPr>
            </a:p>
          </p:txBody>
        </p:sp>
      </p:grpSp>
      <p:grpSp>
        <p:nvGrpSpPr>
          <p:cNvPr id="3" name="组合 2"/>
          <p:cNvGrpSpPr/>
          <p:nvPr/>
        </p:nvGrpSpPr>
        <p:grpSpPr>
          <a:xfrm>
            <a:off x="3587861" y="2614543"/>
            <a:ext cx="1641789" cy="3005207"/>
            <a:chOff x="3587861" y="2614543"/>
            <a:chExt cx="1641789" cy="3005207"/>
          </a:xfrm>
          <a:solidFill>
            <a:schemeClr val="accent1"/>
          </a:solidFill>
        </p:grpSpPr>
        <p:sp>
          <p:nvSpPr>
            <p:cNvPr id="5" name="椭圆 3"/>
            <p:cNvSpPr/>
            <p:nvPr/>
          </p:nvSpPr>
          <p:spPr>
            <a:xfrm>
              <a:off x="3587861" y="2614543"/>
              <a:ext cx="1641789" cy="3005207"/>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 name="connsiteX0" fmla="*/ 553081 w 771526"/>
                <a:gd name="connsiteY0" fmla="*/ 0 h 1412237"/>
                <a:gd name="connsiteX1" fmla="*/ 771526 w 771526"/>
                <a:gd name="connsiteY1" fmla="*/ 578349 h 1412237"/>
                <a:gd name="connsiteX2" fmla="*/ 191293 w 771526"/>
                <a:gd name="connsiteY2" fmla="*/ 1412237 h 1412237"/>
                <a:gd name="connsiteX3" fmla="*/ 0 w 771526"/>
                <a:gd name="connsiteY3" fmla="*/ 205410 h 1412237"/>
                <a:gd name="connsiteX4" fmla="*/ 553081 w 771526"/>
                <a:gd name="connsiteY4" fmla="*/ 0 h 14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8" name="矩形 7"/>
            <p:cNvSpPr>
              <a:spLocks noChangeArrowheads="1"/>
            </p:cNvSpPr>
            <p:nvPr/>
          </p:nvSpPr>
          <p:spPr bwMode="auto">
            <a:xfrm rot="16565489" flipH="1">
              <a:off x="4270889" y="3736429"/>
              <a:ext cx="1023037"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defTabSz="914400">
                <a:defRPr/>
              </a:pPr>
              <a:r>
                <a:rPr lang="zh-TW" altLang="en-US" sz="3200" b="1" kern="0">
                  <a:solidFill>
                    <a:schemeClr val="bg1"/>
                  </a:solidFill>
                  <a:cs typeface="+mn-ea"/>
                  <a:sym typeface="+mn-lt"/>
                </a:rPr>
                <a:t>外觀</a:t>
              </a:r>
              <a:endParaRPr kumimoji="0" lang="zh-CN" altLang="en-US" sz="3200" b="1" i="0" u="none" strike="noStrike" kern="0" cap="none" spc="0" normalizeH="0" baseline="0" noProof="0">
                <a:ln>
                  <a:noFill/>
                </a:ln>
                <a:solidFill>
                  <a:schemeClr val="bg1"/>
                </a:solidFill>
                <a:effectLst/>
                <a:uLnTx/>
                <a:uFillTx/>
                <a:cs typeface="+mn-ea"/>
                <a:sym typeface="+mn-lt"/>
              </a:endParaRPr>
            </a:p>
          </p:txBody>
        </p:sp>
      </p:grpSp>
      <p:sp>
        <p:nvSpPr>
          <p:cNvPr id="21" name="矩形 20"/>
          <p:cNvSpPr/>
          <p:nvPr/>
        </p:nvSpPr>
        <p:spPr>
          <a:xfrm>
            <a:off x="0" y="6385594"/>
            <a:ext cx="12192000" cy="4724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5" name="矩形 24"/>
          <p:cNvSpPr/>
          <p:nvPr/>
        </p:nvSpPr>
        <p:spPr>
          <a:xfrm>
            <a:off x="6075171" y="1964446"/>
            <a:ext cx="2618885" cy="5167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zh-TW" altLang="en-US" sz="2800" b="1" kern="0">
                <a:solidFill>
                  <a:schemeClr val="bg1"/>
                </a:solidFill>
                <a:cs typeface="+mn-ea"/>
                <a:sym typeface="+mn-lt"/>
              </a:rPr>
              <a:t>成本</a:t>
            </a:r>
          </a:p>
        </p:txBody>
      </p:sp>
      <p:sp>
        <p:nvSpPr>
          <p:cNvPr id="26" name="TextBox 18"/>
          <p:cNvSpPr txBox="1"/>
          <p:nvPr/>
        </p:nvSpPr>
        <p:spPr>
          <a:xfrm>
            <a:off x="6000882" y="2507889"/>
            <a:ext cx="5314818" cy="792268"/>
          </a:xfrm>
          <a:prstGeom prst="rect">
            <a:avLst/>
          </a:prstGeom>
          <a:noFill/>
        </p:spPr>
        <p:txBody>
          <a:bodyPr wrap="square" rtlCol="0">
            <a:spAutoFit/>
          </a:bodyPr>
          <a:lstStyle/>
          <a:p>
            <a:pPr lvl="0" algn="just" defTabSz="914400">
              <a:lnSpc>
                <a:spcPct val="130000"/>
              </a:lnSpc>
              <a:defRPr/>
            </a:pPr>
            <a:r>
              <a:rPr lang="zh-TW" altLang="en-US" sz="1200" kern="0">
                <a:solidFill>
                  <a:schemeClr val="bg1">
                    <a:lumMod val="50000"/>
                  </a:schemeClr>
                </a:solidFill>
                <a:cs typeface="+mn-ea"/>
                <a:sym typeface="+mn-lt"/>
              </a:rPr>
              <a:t>原本愈想做出能佈及整棟建築的系統，更能使系統完整的模擬我們對於整棟廁所使用狀況，讓環境打掃人員可以有目標的前往區域，但基於成本考量，我們可能只能做出少量的系統，來佈及廁所又或者是展場。</a:t>
            </a:r>
            <a:endParaRPr kumimoji="0" lang="zh-CN" altLang="en-US" sz="1200" b="0" i="0" u="none" strike="noStrike" kern="0" cap="none" spc="0" normalizeH="0" baseline="0" noProof="0">
              <a:ln>
                <a:noFill/>
              </a:ln>
              <a:solidFill>
                <a:schemeClr val="bg1">
                  <a:lumMod val="50000"/>
                </a:schemeClr>
              </a:solidFill>
              <a:effectLst/>
              <a:uLnTx/>
              <a:uFillTx/>
              <a:cs typeface="+mn-ea"/>
              <a:sym typeface="+mn-lt"/>
            </a:endParaRPr>
          </a:p>
        </p:txBody>
      </p:sp>
      <p:sp>
        <p:nvSpPr>
          <p:cNvPr id="27" name="矩形 26"/>
          <p:cNvSpPr/>
          <p:nvPr/>
        </p:nvSpPr>
        <p:spPr>
          <a:xfrm>
            <a:off x="6075172" y="3326853"/>
            <a:ext cx="2618884" cy="5167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zh-TW" altLang="en-US" sz="2800" b="1" kern="0">
                <a:solidFill>
                  <a:schemeClr val="bg1"/>
                </a:solidFill>
                <a:cs typeface="+mn-ea"/>
                <a:sym typeface="+mn-lt"/>
              </a:rPr>
              <a:t>外觀</a:t>
            </a:r>
          </a:p>
        </p:txBody>
      </p:sp>
      <p:sp>
        <p:nvSpPr>
          <p:cNvPr id="28" name="TextBox 18"/>
          <p:cNvSpPr txBox="1"/>
          <p:nvPr/>
        </p:nvSpPr>
        <p:spPr>
          <a:xfrm>
            <a:off x="6000882" y="3885725"/>
            <a:ext cx="5314818" cy="792268"/>
          </a:xfrm>
          <a:prstGeom prst="rect">
            <a:avLst/>
          </a:prstGeom>
          <a:noFill/>
        </p:spPr>
        <p:txBody>
          <a:bodyPr wrap="square" rtlCol="0">
            <a:spAutoFit/>
          </a:bodyPr>
          <a:lstStyle/>
          <a:p>
            <a:pPr lvl="0" algn="just" defTabSz="914400">
              <a:lnSpc>
                <a:spcPct val="130000"/>
              </a:lnSpc>
              <a:defRPr/>
            </a:pPr>
            <a:r>
              <a:rPr lang="zh-TW" altLang="en-US" sz="1200" kern="0">
                <a:solidFill>
                  <a:schemeClr val="bg1">
                    <a:lumMod val="50000"/>
                  </a:schemeClr>
                </a:solidFill>
                <a:cs typeface="+mn-ea"/>
                <a:sym typeface="+mn-lt"/>
              </a:rPr>
              <a:t>我們設想了很多額外功能但基於做出的外觀與佈線考量，往往不是如我們想的那麼簡單，由於牽線的問題廁所可能會佈滿線，我們怕若牽線的關係而使廁所使用者觀感不佳，因此基於外觀考量，捨棄了一些功能。</a:t>
            </a:r>
            <a:endParaRPr kumimoji="0" lang="zh-CN" altLang="en-US" sz="1200" b="0" i="0" u="none" strike="noStrike" kern="0" cap="none" spc="0" normalizeH="0" baseline="0" noProof="0">
              <a:ln>
                <a:noFill/>
              </a:ln>
              <a:solidFill>
                <a:schemeClr val="bg1">
                  <a:lumMod val="50000"/>
                </a:schemeClr>
              </a:solidFill>
              <a:effectLst/>
              <a:uLnTx/>
              <a:uFillTx/>
              <a:cs typeface="+mn-ea"/>
              <a:sym typeface="+mn-lt"/>
            </a:endParaRPr>
          </a:p>
        </p:txBody>
      </p:sp>
      <p:sp>
        <p:nvSpPr>
          <p:cNvPr id="29" name="矩形 28"/>
          <p:cNvSpPr/>
          <p:nvPr/>
        </p:nvSpPr>
        <p:spPr>
          <a:xfrm>
            <a:off x="6075172" y="4664781"/>
            <a:ext cx="2618884" cy="5167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a:ln>
                  <a:noFill/>
                </a:ln>
                <a:solidFill>
                  <a:schemeClr val="bg1"/>
                </a:solidFill>
                <a:effectLst/>
                <a:uLnTx/>
                <a:uFillTx/>
                <a:cs typeface="+mn-ea"/>
                <a:sym typeface="+mn-lt"/>
              </a:rPr>
              <a:t>環境</a:t>
            </a:r>
            <a:endParaRPr kumimoji="0" lang="zh-CN" altLang="en-US" sz="2800" b="1" i="0" u="none" strike="noStrike" kern="0" cap="none" spc="0" normalizeH="0" baseline="0" noProof="0">
              <a:ln>
                <a:noFill/>
              </a:ln>
              <a:solidFill>
                <a:schemeClr val="bg1"/>
              </a:solidFill>
              <a:effectLst/>
              <a:uLnTx/>
              <a:uFillTx/>
              <a:cs typeface="+mn-ea"/>
              <a:sym typeface="+mn-lt"/>
            </a:endParaRPr>
          </a:p>
        </p:txBody>
      </p:sp>
      <p:sp>
        <p:nvSpPr>
          <p:cNvPr id="6" name="文本占位符 5"/>
          <p:cNvSpPr>
            <a:spLocks noGrp="1"/>
          </p:cNvSpPr>
          <p:nvPr>
            <p:ph type="body" sz="quarter" idx="13"/>
          </p:nvPr>
        </p:nvSpPr>
        <p:spPr/>
        <p:txBody>
          <a:bodyPr/>
          <a:lstStyle/>
          <a:p>
            <a:pPr algn="ctr"/>
            <a:r>
              <a:rPr lang="zh-TW" altLang="en-US" sz="4400"/>
              <a:t>目前困境</a:t>
            </a:r>
            <a:endParaRPr lang="zh-CN" altLang="en-US" sz="4400"/>
          </a:p>
        </p:txBody>
      </p:sp>
      <p:sp>
        <p:nvSpPr>
          <p:cNvPr id="19" name="TextBox 18">
            <a:extLst>
              <a:ext uri="{FF2B5EF4-FFF2-40B4-BE49-F238E27FC236}">
                <a16:creationId xmlns:a16="http://schemas.microsoft.com/office/drawing/2014/main" id="{455DEFED-74A0-437D-8941-0BEE5E7BCC30}"/>
              </a:ext>
            </a:extLst>
          </p:cNvPr>
          <p:cNvSpPr txBox="1"/>
          <p:nvPr/>
        </p:nvSpPr>
        <p:spPr>
          <a:xfrm>
            <a:off x="6000882" y="5181528"/>
            <a:ext cx="5314818" cy="792268"/>
          </a:xfrm>
          <a:prstGeom prst="rect">
            <a:avLst/>
          </a:prstGeom>
          <a:noFill/>
        </p:spPr>
        <p:txBody>
          <a:bodyPr wrap="square" rtlCol="0">
            <a:spAutoFit/>
          </a:bodyPr>
          <a:lstStyle/>
          <a:p>
            <a:pPr lvl="0" algn="just" defTabSz="914400">
              <a:lnSpc>
                <a:spcPct val="130000"/>
              </a:lnSpc>
              <a:defRPr/>
            </a:pPr>
            <a:r>
              <a:rPr lang="zh-TW" altLang="en-US" sz="1200" kern="0">
                <a:solidFill>
                  <a:schemeClr val="bg1">
                    <a:lumMod val="50000"/>
                  </a:schemeClr>
                </a:solidFill>
                <a:cs typeface="+mn-ea"/>
                <a:sym typeface="+mn-lt"/>
              </a:rPr>
              <a:t>由於盒子是放置於公環境，而且廁所又是個對於偷拍極為敏感的地方，會有些人認為盒子的外觀有些可疑，因此我們放置時也得考量放置在人叫看不到的地方。</a:t>
            </a:r>
            <a:endParaRPr kumimoji="0" lang="zh-CN" altLang="en-US" sz="1200" b="0" i="0" u="none" strike="noStrike" kern="0" cap="none" spc="0" normalizeH="0" baseline="0" noProof="0">
              <a:ln>
                <a:noFill/>
              </a:ln>
              <a:solidFill>
                <a:schemeClr val="bg1">
                  <a:lumMod val="50000"/>
                </a:schemeClr>
              </a:solidFill>
              <a:effectLst/>
              <a:uLnTx/>
              <a:uFillTx/>
              <a:cs typeface="+mn-ea"/>
              <a:sym typeface="+mn-lt"/>
            </a:endParaRPr>
          </a:p>
        </p:txBody>
      </p:sp>
    </p:spTree>
    <p:extLst>
      <p:ext uri="{BB962C8B-B14F-4D97-AF65-F5344CB8AC3E}">
        <p14:creationId xmlns:p14="http://schemas.microsoft.com/office/powerpoint/2010/main" val="6820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44807" y="3599425"/>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TextBox 18"/>
          <p:cNvSpPr txBox="1"/>
          <p:nvPr/>
        </p:nvSpPr>
        <p:spPr>
          <a:xfrm>
            <a:off x="1267159" y="1959943"/>
            <a:ext cx="4568033" cy="1188980"/>
          </a:xfrm>
          <a:prstGeom prst="rect">
            <a:avLst/>
          </a:prstGeom>
          <a:noFill/>
        </p:spPr>
        <p:txBody>
          <a:bodyPr wrap="square" rtlCol="0">
            <a:spAutoFit/>
          </a:bodyPr>
          <a:lstStyle/>
          <a:p>
            <a:pPr lvl="0" defTabSz="914400">
              <a:lnSpc>
                <a:spcPct val="130000"/>
              </a:lnSpc>
              <a:defRPr/>
            </a:pPr>
            <a:r>
              <a:rPr lang="zh-TW" altLang="en-US" sz="1400" kern="0">
                <a:solidFill>
                  <a:schemeClr val="bg1">
                    <a:lumMod val="50000"/>
                  </a:schemeClr>
                </a:solidFill>
                <a:cs typeface="+mn-ea"/>
                <a:sym typeface="+mn-lt"/>
              </a:rPr>
              <a:t>希望我們的系統最終目標是能實際應用在學校，或者任何公共空間的廁所，並實際推廣出廁所與嵌入式系統的應用，達到物聯網的精神，並且希望此系統可以不單單只是，侷限於目前的成本考量，能佈局再每間廁所之中。 </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9" name="文本框 8"/>
          <p:cNvSpPr txBox="1"/>
          <p:nvPr/>
        </p:nvSpPr>
        <p:spPr>
          <a:xfrm>
            <a:off x="1267159" y="1496977"/>
            <a:ext cx="3141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1"/>
                </a:solidFill>
                <a:effectLst/>
                <a:uLnTx/>
                <a:uFillTx/>
                <a:cs typeface="+mn-ea"/>
                <a:sym typeface="+mn-lt"/>
              </a:rPr>
              <a:t>遍布校園廁所</a:t>
            </a:r>
            <a:endParaRPr kumimoji="0" lang="zh-CN" altLang="en-US" sz="1600" b="1" i="0" u="none" strike="noStrike" kern="0" cap="none" spc="0" normalizeH="0" baseline="0" noProof="0">
              <a:ln>
                <a:noFill/>
              </a:ln>
              <a:solidFill>
                <a:schemeClr val="accent1"/>
              </a:solidFill>
              <a:effectLst/>
              <a:uLnTx/>
              <a:uFillTx/>
              <a:cs typeface="+mn-ea"/>
              <a:sym typeface="+mn-lt"/>
            </a:endParaRPr>
          </a:p>
        </p:txBody>
      </p:sp>
      <p:sp>
        <p:nvSpPr>
          <p:cNvPr id="10" name="TextBox 18"/>
          <p:cNvSpPr txBox="1"/>
          <p:nvPr/>
        </p:nvSpPr>
        <p:spPr>
          <a:xfrm>
            <a:off x="7306009" y="1963893"/>
            <a:ext cx="4779154" cy="2589363"/>
          </a:xfrm>
          <a:prstGeom prst="rect">
            <a:avLst/>
          </a:prstGeom>
          <a:noFill/>
        </p:spPr>
        <p:txBody>
          <a:bodyPr wrap="square" rtlCol="0">
            <a:spAutoFit/>
          </a:bodyPr>
          <a:lstStyle/>
          <a:p>
            <a:pPr lvl="0" defTabSz="914400">
              <a:lnSpc>
                <a:spcPct val="130000"/>
              </a:lnSpc>
              <a:defRPr/>
            </a:pPr>
            <a:r>
              <a:rPr lang="zh-TW" altLang="en-US" sz="1400" kern="0">
                <a:solidFill>
                  <a:schemeClr val="bg1">
                    <a:lumMod val="50000"/>
                  </a:schemeClr>
                </a:solidFill>
                <a:cs typeface="+mn-ea"/>
                <a:sym typeface="+mn-lt"/>
              </a:rPr>
              <a:t>我們過去已經有多項功能與其實踐方式如</a:t>
            </a:r>
            <a:r>
              <a:rPr lang="en-US" altLang="zh-TW" sz="1400" kern="0">
                <a:solidFill>
                  <a:schemeClr val="bg1">
                    <a:lumMod val="50000"/>
                  </a:schemeClr>
                </a:solidFill>
                <a:cs typeface="+mn-ea"/>
                <a:sym typeface="+mn-lt"/>
              </a:rPr>
              <a:t>:</a:t>
            </a:r>
          </a:p>
          <a:p>
            <a:pPr lvl="0" defTabSz="914400">
              <a:lnSpc>
                <a:spcPct val="130000"/>
              </a:lnSpc>
              <a:defRPr/>
            </a:pPr>
            <a:endParaRPr lang="en-US" altLang="zh-TW" sz="1400" kern="0">
              <a:solidFill>
                <a:schemeClr val="bg1">
                  <a:lumMod val="50000"/>
                </a:schemeClr>
              </a:solidFill>
              <a:cs typeface="+mn-ea"/>
              <a:sym typeface="+mn-lt"/>
            </a:endParaRPr>
          </a:p>
          <a:p>
            <a:pPr lvl="0" defTabSz="914400">
              <a:lnSpc>
                <a:spcPct val="130000"/>
              </a:lnSpc>
              <a:defRPr/>
            </a:pPr>
            <a:r>
              <a:rPr lang="en-US" altLang="zh-TW" sz="1400" kern="0">
                <a:solidFill>
                  <a:schemeClr val="bg1">
                    <a:lumMod val="50000"/>
                  </a:schemeClr>
                </a:solidFill>
                <a:cs typeface="+mn-ea"/>
                <a:sym typeface="+mn-lt"/>
              </a:rPr>
              <a:t>1.</a:t>
            </a:r>
            <a:r>
              <a:rPr lang="zh-TW" altLang="en-US" sz="1400" kern="0">
                <a:solidFill>
                  <a:schemeClr val="bg1">
                    <a:lumMod val="50000"/>
                  </a:schemeClr>
                </a:solidFill>
                <a:cs typeface="+mn-ea"/>
                <a:sym typeface="+mn-lt"/>
              </a:rPr>
              <a:t>利用繼電器所控制</a:t>
            </a:r>
            <a:r>
              <a:rPr lang="en-US" altLang="zh-TW" sz="1400" kern="0">
                <a:solidFill>
                  <a:schemeClr val="bg1">
                    <a:lumMod val="50000"/>
                  </a:schemeClr>
                </a:solidFill>
                <a:cs typeface="+mn-ea"/>
                <a:sym typeface="+mn-lt"/>
              </a:rPr>
              <a:t>:</a:t>
            </a:r>
            <a:r>
              <a:rPr lang="zh-TW" altLang="en-US" sz="1400" kern="0">
                <a:solidFill>
                  <a:schemeClr val="bg1">
                    <a:lumMod val="50000"/>
                  </a:schemeClr>
                </a:solidFill>
                <a:cs typeface="+mn-ea"/>
                <a:sym typeface="+mn-lt"/>
              </a:rPr>
              <a:t>離開廁所時的自動抽風系統。                          </a:t>
            </a:r>
          </a:p>
          <a:p>
            <a:pPr lvl="0" defTabSz="914400">
              <a:lnSpc>
                <a:spcPct val="130000"/>
              </a:lnSpc>
              <a:defRPr/>
            </a:pPr>
            <a:r>
              <a:rPr lang="en-US" altLang="zh-TW" sz="1400" kern="0">
                <a:solidFill>
                  <a:schemeClr val="bg1">
                    <a:lumMod val="50000"/>
                  </a:schemeClr>
                </a:solidFill>
                <a:cs typeface="+mn-ea"/>
                <a:sym typeface="+mn-lt"/>
              </a:rPr>
              <a:t>2.</a:t>
            </a:r>
            <a:r>
              <a:rPr lang="zh-TW" altLang="en-US" sz="1400" kern="0">
                <a:solidFill>
                  <a:schemeClr val="bg1">
                    <a:lumMod val="50000"/>
                  </a:schemeClr>
                </a:solidFill>
                <a:cs typeface="+mn-ea"/>
                <a:sym typeface="+mn-lt"/>
              </a:rPr>
              <a:t>使用按鈕模擬沖水控制</a:t>
            </a:r>
            <a:r>
              <a:rPr lang="en-US" altLang="zh-TW" sz="1400" kern="0">
                <a:solidFill>
                  <a:schemeClr val="bg1">
                    <a:lumMod val="50000"/>
                  </a:schemeClr>
                </a:solidFill>
                <a:cs typeface="+mn-ea"/>
                <a:sym typeface="+mn-lt"/>
              </a:rPr>
              <a:t>:</a:t>
            </a:r>
            <a:r>
              <a:rPr lang="zh-TW" altLang="en-US" sz="1400" kern="0">
                <a:solidFill>
                  <a:schemeClr val="bg1">
                    <a:lumMod val="50000"/>
                  </a:schemeClr>
                </a:solidFill>
                <a:cs typeface="+mn-ea"/>
                <a:sym typeface="+mn-lt"/>
              </a:rPr>
              <a:t>尚未沖水的警告聲響。</a:t>
            </a:r>
          </a:p>
          <a:p>
            <a:pPr lvl="0" defTabSz="914400">
              <a:lnSpc>
                <a:spcPct val="130000"/>
              </a:lnSpc>
              <a:defRPr/>
            </a:pPr>
            <a:r>
              <a:rPr lang="en-US" altLang="zh-TW" sz="1400" kern="0">
                <a:solidFill>
                  <a:schemeClr val="bg1">
                    <a:lumMod val="50000"/>
                  </a:schemeClr>
                </a:solidFill>
                <a:cs typeface="+mn-ea"/>
                <a:sym typeface="+mn-lt"/>
              </a:rPr>
              <a:t>3.</a:t>
            </a:r>
            <a:r>
              <a:rPr lang="zh-TW" altLang="en-US" sz="1400" kern="0">
                <a:solidFill>
                  <a:schemeClr val="bg1">
                    <a:lumMod val="50000"/>
                  </a:schemeClr>
                </a:solidFill>
                <a:cs typeface="+mn-ea"/>
                <a:sym typeface="+mn-lt"/>
              </a:rPr>
              <a:t>使用距離感測器來警示如廁人員是否有對準便斗如廁。  </a:t>
            </a:r>
          </a:p>
          <a:p>
            <a:pPr lvl="0" defTabSz="914400">
              <a:lnSpc>
                <a:spcPct val="130000"/>
              </a:lnSpc>
              <a:defRPr/>
            </a:pPr>
            <a:r>
              <a:rPr lang="en-US" altLang="zh-TW" sz="1400" kern="0">
                <a:solidFill>
                  <a:schemeClr val="bg1">
                    <a:lumMod val="50000"/>
                  </a:schemeClr>
                </a:solidFill>
                <a:cs typeface="+mn-ea"/>
                <a:sym typeface="+mn-lt"/>
              </a:rPr>
              <a:t>4.</a:t>
            </a:r>
            <a:r>
              <a:rPr lang="zh-TW" altLang="en-US" sz="1400" kern="0">
                <a:solidFill>
                  <a:schemeClr val="bg1">
                    <a:lumMod val="50000"/>
                  </a:schemeClr>
                </a:solidFill>
                <a:cs typeface="+mn-ea"/>
                <a:sym typeface="+mn-lt"/>
              </a:rPr>
              <a:t>使用紅外線感測器</a:t>
            </a:r>
            <a:r>
              <a:rPr lang="en-US" altLang="zh-TW" sz="1400" kern="0">
                <a:solidFill>
                  <a:schemeClr val="bg1">
                    <a:lumMod val="50000"/>
                  </a:schemeClr>
                </a:solidFill>
                <a:cs typeface="+mn-ea"/>
                <a:sym typeface="+mn-lt"/>
              </a:rPr>
              <a:t>:</a:t>
            </a:r>
            <a:r>
              <a:rPr lang="zh-TW" altLang="en-US" sz="1400" kern="0">
                <a:solidFill>
                  <a:schemeClr val="bg1">
                    <a:lumMod val="50000"/>
                  </a:schemeClr>
                </a:solidFill>
                <a:cs typeface="+mn-ea"/>
                <a:sym typeface="+mn-lt"/>
              </a:rPr>
              <a:t>偵測廁所人員使用狀況。</a:t>
            </a:r>
            <a:endParaRPr lang="en-US" altLang="zh-TW" sz="1400" kern="0">
              <a:solidFill>
                <a:schemeClr val="bg1">
                  <a:lumMod val="50000"/>
                </a:schemeClr>
              </a:solidFill>
              <a:cs typeface="+mn-ea"/>
              <a:sym typeface="+mn-lt"/>
            </a:endParaRPr>
          </a:p>
          <a:p>
            <a:pPr lvl="0" defTabSz="914400">
              <a:lnSpc>
                <a:spcPct val="130000"/>
              </a:lnSpc>
              <a:defRPr/>
            </a:pPr>
            <a:endParaRPr lang="zh-TW" altLang="en-US" sz="1400" kern="0">
              <a:solidFill>
                <a:schemeClr val="bg1">
                  <a:lumMod val="50000"/>
                </a:schemeClr>
              </a:solidFill>
              <a:cs typeface="+mn-ea"/>
              <a:sym typeface="+mn-lt"/>
            </a:endParaRPr>
          </a:p>
          <a:p>
            <a:pPr lvl="0" defTabSz="914400">
              <a:lnSpc>
                <a:spcPct val="130000"/>
              </a:lnSpc>
              <a:defRPr/>
            </a:pPr>
            <a:r>
              <a:rPr lang="zh-TW" altLang="en-US" sz="1400" kern="0">
                <a:solidFill>
                  <a:schemeClr val="bg1">
                    <a:lumMod val="50000"/>
                  </a:schemeClr>
                </a:solidFill>
                <a:cs typeface="+mn-ea"/>
                <a:sym typeface="+mn-lt"/>
              </a:rPr>
              <a:t>但就缺乏外觀美化的方法，我們最終希望能克服更多外觀</a:t>
            </a:r>
            <a:endParaRPr lang="en-US" altLang="zh-TW" sz="1400" kern="0">
              <a:solidFill>
                <a:schemeClr val="bg1">
                  <a:lumMod val="50000"/>
                </a:schemeClr>
              </a:solidFill>
              <a:cs typeface="+mn-ea"/>
              <a:sym typeface="+mn-lt"/>
            </a:endParaRPr>
          </a:p>
          <a:p>
            <a:pPr lvl="0" defTabSz="914400">
              <a:lnSpc>
                <a:spcPct val="130000"/>
              </a:lnSpc>
              <a:defRPr/>
            </a:pPr>
            <a:r>
              <a:rPr lang="zh-TW" altLang="en-US" sz="1400" kern="0">
                <a:solidFill>
                  <a:schemeClr val="bg1">
                    <a:lumMod val="50000"/>
                  </a:schemeClr>
                </a:solidFill>
                <a:cs typeface="+mn-ea"/>
                <a:sym typeface="+mn-lt"/>
              </a:rPr>
              <a:t>與佈線上的問題來實踐出每一項功能。</a:t>
            </a:r>
            <a:endParaRPr lang="zh-CN" altLang="en-US" sz="1400" kern="0">
              <a:solidFill>
                <a:schemeClr val="bg1">
                  <a:lumMod val="50000"/>
                </a:schemeClr>
              </a:solidFill>
              <a:cs typeface="+mn-ea"/>
              <a:sym typeface="+mn-lt"/>
            </a:endParaRPr>
          </a:p>
        </p:txBody>
      </p:sp>
      <p:sp>
        <p:nvSpPr>
          <p:cNvPr id="11" name="文本框 10"/>
          <p:cNvSpPr txBox="1"/>
          <p:nvPr/>
        </p:nvSpPr>
        <p:spPr>
          <a:xfrm>
            <a:off x="7306009" y="1499720"/>
            <a:ext cx="3141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1"/>
                </a:solidFill>
                <a:effectLst/>
                <a:uLnTx/>
                <a:uFillTx/>
                <a:cs typeface="+mn-ea"/>
                <a:sym typeface="+mn-lt"/>
              </a:rPr>
              <a:t>新增功能 克服外觀障礙</a:t>
            </a:r>
            <a:endParaRPr kumimoji="0" lang="zh-CN" altLang="en-US" sz="1600" b="1" i="0" u="none" strike="noStrike" kern="0" cap="none" spc="0" normalizeH="0" baseline="0" noProof="0">
              <a:ln>
                <a:noFill/>
              </a:ln>
              <a:solidFill>
                <a:schemeClr val="accent1"/>
              </a:solidFill>
              <a:effectLst/>
              <a:uLnTx/>
              <a:uFillTx/>
              <a:cs typeface="+mn-ea"/>
              <a:sym typeface="+mn-lt"/>
            </a:endParaRPr>
          </a:p>
        </p:txBody>
      </p:sp>
      <p:sp>
        <p:nvSpPr>
          <p:cNvPr id="2" name="文本占位符 1"/>
          <p:cNvSpPr>
            <a:spLocks noGrp="1"/>
          </p:cNvSpPr>
          <p:nvPr>
            <p:ph type="body" sz="quarter" idx="13"/>
          </p:nvPr>
        </p:nvSpPr>
        <p:spPr/>
        <p:txBody>
          <a:bodyPr/>
          <a:lstStyle/>
          <a:p>
            <a:pPr algn="ctr"/>
            <a:r>
              <a:rPr lang="zh-TW" altLang="en-US" sz="4400"/>
              <a:t>未來展望</a:t>
            </a:r>
            <a:endParaRPr lang="zh-CN" altLang="en-US" sz="4400"/>
          </a:p>
        </p:txBody>
      </p:sp>
    </p:spTree>
    <p:extLst>
      <p:ext uri="{BB962C8B-B14F-4D97-AF65-F5344CB8AC3E}">
        <p14:creationId xmlns:p14="http://schemas.microsoft.com/office/powerpoint/2010/main" val="74715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142673" y="2325428"/>
            <a:ext cx="5906654" cy="2207143"/>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TW" sz="11500" dirty="0">
                <a:solidFill>
                  <a:schemeClr val="accent1"/>
                </a:solidFill>
              </a:rPr>
              <a:t>DEMO</a:t>
            </a:r>
            <a:endParaRPr lang="zh-TW" sz="11500" dirty="0">
              <a:solidFill>
                <a:schemeClr val="accent1"/>
              </a:solidFill>
            </a:endParaRPr>
          </a:p>
        </p:txBody>
      </p:sp>
    </p:spTree>
    <p:extLst>
      <p:ext uri="{BB962C8B-B14F-4D97-AF65-F5344CB8AC3E}">
        <p14:creationId xmlns:p14="http://schemas.microsoft.com/office/powerpoint/2010/main" val="3832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FAD5185-9DE7-4E12-8886-39848EA2B238}"/>
              </a:ext>
            </a:extLst>
          </p:cNvPr>
          <p:cNvSpPr txBox="1"/>
          <p:nvPr/>
        </p:nvSpPr>
        <p:spPr>
          <a:xfrm>
            <a:off x="2618125" y="2949477"/>
            <a:ext cx="6955750" cy="959045"/>
          </a:xfrm>
          <a:prstGeom prst="rect">
            <a:avLst/>
          </a:prstGeom>
          <a:noFill/>
        </p:spPr>
        <p:txBody>
          <a:bodyPr wrap="none" rtlCol="0">
            <a:spAutoFit/>
          </a:bodyPr>
          <a:lstStyle/>
          <a:p>
            <a:pPr>
              <a:lnSpc>
                <a:spcPct val="130000"/>
              </a:lnSpc>
              <a:spcBef>
                <a:spcPts val="600"/>
              </a:spcBef>
            </a:pPr>
            <a:r>
              <a:rPr lang="zh-TW" altLang="en-US" sz="4800" kern="0" dirty="0">
                <a:solidFill>
                  <a:schemeClr val="bg1"/>
                </a:solidFill>
                <a:latin typeface="微软雅黑" panose="020B0503020204020204" pitchFamily="34" charset="-122"/>
                <a:ea typeface="微软雅黑" panose="020B0503020204020204" pitchFamily="34" charset="-122"/>
                <a:cs typeface="+mn-ea"/>
                <a:sym typeface="+mn-lt"/>
              </a:rPr>
              <a:t>當廁所散發出臭味時狀況</a:t>
            </a:r>
          </a:p>
        </p:txBody>
      </p:sp>
    </p:spTree>
    <p:extLst>
      <p:ext uri="{BB962C8B-B14F-4D97-AF65-F5344CB8AC3E}">
        <p14:creationId xmlns:p14="http://schemas.microsoft.com/office/powerpoint/2010/main" val="987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FAD5185-9DE7-4E12-8886-39848EA2B238}"/>
              </a:ext>
            </a:extLst>
          </p:cNvPr>
          <p:cNvSpPr txBox="1"/>
          <p:nvPr/>
        </p:nvSpPr>
        <p:spPr>
          <a:xfrm>
            <a:off x="2494300" y="2949477"/>
            <a:ext cx="7571303" cy="959045"/>
          </a:xfrm>
          <a:prstGeom prst="rect">
            <a:avLst/>
          </a:prstGeom>
          <a:noFill/>
        </p:spPr>
        <p:txBody>
          <a:bodyPr wrap="none" rtlCol="0">
            <a:spAutoFit/>
          </a:bodyPr>
          <a:lstStyle/>
          <a:p>
            <a:pPr>
              <a:lnSpc>
                <a:spcPct val="130000"/>
              </a:lnSpc>
              <a:spcBef>
                <a:spcPts val="600"/>
              </a:spcBef>
            </a:pPr>
            <a:r>
              <a:rPr lang="zh-TW" altLang="en-US" sz="4800" kern="0" dirty="0">
                <a:solidFill>
                  <a:schemeClr val="bg1"/>
                </a:solidFill>
                <a:latin typeface="微软雅黑" panose="020B0503020204020204" pitchFamily="34" charset="-122"/>
                <a:ea typeface="微软雅黑" panose="020B0503020204020204" pitchFamily="34" charset="-122"/>
                <a:cs typeface="+mn-ea"/>
                <a:sym typeface="+mn-lt"/>
              </a:rPr>
              <a:t>當衛生紙即將消耗殆盡狀況</a:t>
            </a:r>
          </a:p>
        </p:txBody>
      </p:sp>
    </p:spTree>
    <p:extLst>
      <p:ext uri="{BB962C8B-B14F-4D97-AF65-F5344CB8AC3E}">
        <p14:creationId xmlns:p14="http://schemas.microsoft.com/office/powerpoint/2010/main" val="34441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4700" y="3429000"/>
            <a:ext cx="6819900"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800" b="0" i="0" u="none" strike="noStrike" kern="0" cap="none" spc="0" normalizeH="0" baseline="0" noProof="0">
                <a:ln>
                  <a:noFill/>
                </a:ln>
                <a:solidFill>
                  <a:schemeClr val="bg1"/>
                </a:solidFill>
                <a:effectLst/>
                <a:uLnTx/>
                <a:uFillTx/>
                <a:cs typeface="+mn-ea"/>
                <a:sym typeface="+mn-lt"/>
              </a:rPr>
              <a:t>THAN</a:t>
            </a:r>
            <a:r>
              <a:rPr kumimoji="0" lang="en-US" altLang="zh-CN" sz="8800" b="0" i="0" u="none" strike="noStrike" kern="0" cap="none" spc="0" normalizeH="0" baseline="0" noProof="0">
                <a:ln>
                  <a:noFill/>
                </a:ln>
                <a:solidFill>
                  <a:schemeClr val="accent2"/>
                </a:solidFill>
                <a:effectLst/>
                <a:uLnTx/>
                <a:uFillTx/>
                <a:cs typeface="+mn-ea"/>
                <a:sym typeface="+mn-lt"/>
              </a:rPr>
              <a:t>K</a:t>
            </a:r>
            <a:r>
              <a:rPr kumimoji="0" lang="en-US" altLang="zh-CN" sz="8800" b="0" i="0" u="none" strike="noStrike" kern="0" cap="none" spc="0" normalizeH="0" baseline="0" noProof="0">
                <a:ln>
                  <a:noFill/>
                </a:ln>
                <a:solidFill>
                  <a:srgbClr val="157E9F"/>
                </a:solidFill>
                <a:effectLst/>
                <a:uLnTx/>
                <a:uFillTx/>
                <a:cs typeface="+mn-ea"/>
                <a:sym typeface="+mn-lt"/>
              </a:rPr>
              <a:t> </a:t>
            </a:r>
            <a:r>
              <a:rPr kumimoji="0" lang="en-US" altLang="zh-CN" sz="8800" b="0" i="0" u="none" strike="noStrike" kern="0" cap="none" spc="0" normalizeH="0" baseline="0" noProof="0">
                <a:ln>
                  <a:noFill/>
                </a:ln>
                <a:solidFill>
                  <a:schemeClr val="accent2"/>
                </a:solidFill>
                <a:effectLst/>
                <a:uLnTx/>
                <a:uFillTx/>
                <a:cs typeface="+mn-ea"/>
                <a:sym typeface="+mn-lt"/>
              </a:rPr>
              <a:t>YOU</a:t>
            </a:r>
            <a:endParaRPr kumimoji="0" lang="zh-CN" altLang="en-US" sz="8800" b="0" i="0" u="none" strike="noStrike" kern="0" cap="none" spc="0" normalizeH="0" baseline="0" noProof="0">
              <a:ln>
                <a:noFill/>
              </a:ln>
              <a:solidFill>
                <a:schemeClr val="accent2"/>
              </a:solidFill>
              <a:effectLst/>
              <a:uLnTx/>
              <a:uFillTx/>
              <a:cs typeface="+mn-ea"/>
              <a:sym typeface="+mn-lt"/>
            </a:endParaRPr>
          </a:p>
        </p:txBody>
      </p:sp>
      <p:sp>
        <p:nvSpPr>
          <p:cNvPr id="6" name="文本框 5"/>
          <p:cNvSpPr txBox="1"/>
          <p:nvPr/>
        </p:nvSpPr>
        <p:spPr>
          <a:xfrm>
            <a:off x="3754617" y="1897609"/>
            <a:ext cx="4682766"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8800" b="0" i="0" u="none" strike="noStrike" kern="0" cap="none" spc="0" normalizeH="0" baseline="0" noProof="0">
                <a:ln>
                  <a:noFill/>
                </a:ln>
                <a:solidFill>
                  <a:schemeClr val="bg1"/>
                </a:solidFill>
                <a:effectLst/>
                <a:uLnTx/>
                <a:uFillTx/>
                <a:cs typeface="+mn-ea"/>
                <a:sym typeface="+mn-lt"/>
              </a:rPr>
              <a:t>感謝</a:t>
            </a:r>
            <a:r>
              <a:rPr kumimoji="0" lang="zh-TW" altLang="en-US" sz="8800" b="0" i="0" u="none" strike="noStrike" kern="0" cap="none" spc="0" normalizeH="0" baseline="0" noProof="0">
                <a:ln>
                  <a:noFill/>
                </a:ln>
                <a:solidFill>
                  <a:schemeClr val="accent2"/>
                </a:solidFill>
                <a:effectLst/>
                <a:uLnTx/>
                <a:uFillTx/>
                <a:cs typeface="+mn-ea"/>
                <a:sym typeface="+mn-lt"/>
              </a:rPr>
              <a:t>聆聽</a:t>
            </a:r>
            <a:endParaRPr kumimoji="0" lang="zh-CN" altLang="en-US" sz="8800" b="0" i="0" u="none" strike="noStrike" kern="0" cap="none" spc="0" normalizeH="0" baseline="0" noProof="0">
              <a:ln>
                <a:noFill/>
              </a:ln>
              <a:solidFill>
                <a:schemeClr val="accent2"/>
              </a:solidFill>
              <a:effectLst/>
              <a:uLnTx/>
              <a:uFillTx/>
              <a:cs typeface="+mn-ea"/>
              <a:sym typeface="+mn-lt"/>
            </a:endParaRPr>
          </a:p>
        </p:txBody>
      </p:sp>
    </p:spTree>
    <p:extLst>
      <p:ext uri="{BB962C8B-B14F-4D97-AF65-F5344CB8AC3E}">
        <p14:creationId xmlns:p14="http://schemas.microsoft.com/office/powerpoint/2010/main" val="413336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A116AC-2835-4B5B-8E5F-7778AF86F728}"/>
              </a:ext>
            </a:extLst>
          </p:cNvPr>
          <p:cNvSpPr txBox="1"/>
          <p:nvPr/>
        </p:nvSpPr>
        <p:spPr>
          <a:xfrm>
            <a:off x="2200542" y="215244"/>
            <a:ext cx="7790915" cy="882036"/>
          </a:xfrm>
          <a:prstGeom prst="rect">
            <a:avLst/>
          </a:prstGeom>
          <a:noFill/>
        </p:spPr>
        <p:txBody>
          <a:bodyPr wrap="none" rtlCol="0">
            <a:spAutoFit/>
          </a:bodyPr>
          <a:lstStyle/>
          <a:p>
            <a:pPr>
              <a:lnSpc>
                <a:spcPct val="130000"/>
              </a:lnSpc>
              <a:spcBef>
                <a:spcPts val="600"/>
              </a:spcBef>
            </a:pPr>
            <a:r>
              <a:rPr kumimoji="1" lang="zh-TW" altLang="en-US" sz="4400" b="1" kern="0">
                <a:latin typeface="微軟正黑體" panose="020B0604030504040204" pitchFamily="34" charset="-120"/>
                <a:ea typeface="微軟正黑體" panose="020B0604030504040204" pitchFamily="34" charset="-120"/>
                <a:cs typeface="+mn-ea"/>
              </a:rPr>
              <a:t>你上廁所時是否曾有以下困擾</a:t>
            </a:r>
            <a:r>
              <a:rPr kumimoji="1" lang="en-US" altLang="zh-TW" sz="4400" b="1" kern="0">
                <a:latin typeface="微軟正黑體" panose="020B0604030504040204" pitchFamily="34" charset="-120"/>
                <a:ea typeface="微軟正黑體" panose="020B0604030504040204" pitchFamily="34" charset="-120"/>
                <a:cs typeface="+mn-ea"/>
              </a:rPr>
              <a:t>?</a:t>
            </a:r>
            <a:endParaRPr kumimoji="1" lang="zh-TW" altLang="en-US" sz="4400" b="1" kern="0">
              <a:latin typeface="微軟正黑體" panose="020B0604030504040204" pitchFamily="34" charset="-120"/>
              <a:ea typeface="微軟正黑體" panose="020B0604030504040204" pitchFamily="34" charset="-120"/>
              <a:cs typeface="+mn-ea"/>
            </a:endParaRPr>
          </a:p>
        </p:txBody>
      </p:sp>
      <p:sp>
        <p:nvSpPr>
          <p:cNvPr id="3" name="文字方塊 2">
            <a:extLst>
              <a:ext uri="{FF2B5EF4-FFF2-40B4-BE49-F238E27FC236}">
                <a16:creationId xmlns:a16="http://schemas.microsoft.com/office/drawing/2014/main" id="{EAC0EA02-B61B-4235-929E-7E1568DA8F5C}"/>
              </a:ext>
            </a:extLst>
          </p:cNvPr>
          <p:cNvSpPr txBox="1"/>
          <p:nvPr/>
        </p:nvSpPr>
        <p:spPr>
          <a:xfrm>
            <a:off x="741680" y="5120638"/>
            <a:ext cx="2875280" cy="1200329"/>
          </a:xfrm>
          <a:prstGeom prst="rect">
            <a:avLst/>
          </a:prstGeom>
          <a:noFill/>
        </p:spPr>
        <p:txBody>
          <a:bodyPr wrap="square" rtlCol="0">
            <a:spAutoFit/>
          </a:bodyPr>
          <a:lstStyle/>
          <a:p>
            <a:pPr algn="ctr"/>
            <a:r>
              <a:rPr lang="zh-TW" altLang="en-US" sz="3600" b="1">
                <a:latin typeface="微軟正黑體" panose="020B0604030504040204" pitchFamily="34" charset="-120"/>
                <a:ea typeface="微軟正黑體" panose="020B0604030504040204" pitchFamily="34" charset="-120"/>
              </a:rPr>
              <a:t>廁所環境</a:t>
            </a:r>
            <a:endParaRPr lang="en-US" altLang="zh-TW" sz="3600" b="1">
              <a:latin typeface="微軟正黑體" panose="020B0604030504040204" pitchFamily="34" charset="-120"/>
              <a:ea typeface="微軟正黑體" panose="020B0604030504040204" pitchFamily="34" charset="-120"/>
            </a:endParaRPr>
          </a:p>
          <a:p>
            <a:pPr algn="ctr"/>
            <a:r>
              <a:rPr lang="zh-TW" altLang="en-US" sz="3600" b="1">
                <a:latin typeface="微軟正黑體" panose="020B0604030504040204" pitchFamily="34" charset="-120"/>
                <a:ea typeface="微軟正黑體" panose="020B0604030504040204" pitchFamily="34" charset="-120"/>
              </a:rPr>
              <a:t>髒亂不堪</a:t>
            </a:r>
          </a:p>
        </p:txBody>
      </p:sp>
      <p:sp>
        <p:nvSpPr>
          <p:cNvPr id="4" name="文字方塊 3">
            <a:extLst>
              <a:ext uri="{FF2B5EF4-FFF2-40B4-BE49-F238E27FC236}">
                <a16:creationId xmlns:a16="http://schemas.microsoft.com/office/drawing/2014/main" id="{154DE45F-E9E1-4FCD-A230-FA19F72E864E}"/>
              </a:ext>
            </a:extLst>
          </p:cNvPr>
          <p:cNvSpPr txBox="1"/>
          <p:nvPr/>
        </p:nvSpPr>
        <p:spPr>
          <a:xfrm>
            <a:off x="4658360" y="5120640"/>
            <a:ext cx="2875280" cy="1200329"/>
          </a:xfrm>
          <a:prstGeom prst="rect">
            <a:avLst/>
          </a:prstGeom>
          <a:noFill/>
        </p:spPr>
        <p:txBody>
          <a:bodyPr wrap="square" rtlCol="0">
            <a:spAutoFit/>
          </a:bodyPr>
          <a:lstStyle/>
          <a:p>
            <a:pPr algn="ctr"/>
            <a:r>
              <a:rPr lang="zh-TW" altLang="en-US" sz="3600" b="1">
                <a:latin typeface="微軟正黑體" panose="020B0604030504040204" pitchFamily="34" charset="-120"/>
                <a:ea typeface="微軟正黑體" panose="020B0604030504040204" pitchFamily="34" charset="-120"/>
              </a:rPr>
              <a:t>廁所臭味</a:t>
            </a:r>
            <a:endParaRPr lang="en-US" altLang="zh-TW" sz="3600" b="1">
              <a:latin typeface="微軟正黑體" panose="020B0604030504040204" pitchFamily="34" charset="-120"/>
              <a:ea typeface="微軟正黑體" panose="020B0604030504040204" pitchFamily="34" charset="-120"/>
            </a:endParaRPr>
          </a:p>
          <a:p>
            <a:pPr algn="ctr"/>
            <a:r>
              <a:rPr lang="zh-TW" altLang="en-US" sz="3600" b="1">
                <a:latin typeface="微軟正黑體" panose="020B0604030504040204" pitchFamily="34" charset="-120"/>
                <a:ea typeface="微軟正黑體" panose="020B0604030504040204" pitchFamily="34" charset="-120"/>
              </a:rPr>
              <a:t>撲鼻而來</a:t>
            </a:r>
          </a:p>
        </p:txBody>
      </p:sp>
      <p:sp>
        <p:nvSpPr>
          <p:cNvPr id="5" name="文字方塊 4">
            <a:extLst>
              <a:ext uri="{FF2B5EF4-FFF2-40B4-BE49-F238E27FC236}">
                <a16:creationId xmlns:a16="http://schemas.microsoft.com/office/drawing/2014/main" id="{D8FF0962-6D02-4FFA-95B9-3979DAAC2FF0}"/>
              </a:ext>
            </a:extLst>
          </p:cNvPr>
          <p:cNvSpPr txBox="1"/>
          <p:nvPr/>
        </p:nvSpPr>
        <p:spPr>
          <a:xfrm>
            <a:off x="8575040" y="5120639"/>
            <a:ext cx="2875280" cy="1200329"/>
          </a:xfrm>
          <a:prstGeom prst="rect">
            <a:avLst/>
          </a:prstGeom>
          <a:noFill/>
        </p:spPr>
        <p:txBody>
          <a:bodyPr wrap="square" rtlCol="0">
            <a:spAutoFit/>
          </a:bodyPr>
          <a:lstStyle/>
          <a:p>
            <a:pPr algn="ctr"/>
            <a:r>
              <a:rPr lang="zh-TW" altLang="en-US" sz="3600" b="1">
                <a:latin typeface="微軟正黑體" panose="020B0604030504040204" pitchFamily="34" charset="-120"/>
                <a:ea typeface="微軟正黑體" panose="020B0604030504040204" pitchFamily="34" charset="-120"/>
              </a:rPr>
              <a:t>上完大號</a:t>
            </a:r>
            <a:endParaRPr lang="en-US" altLang="zh-TW" sz="3600" b="1">
              <a:latin typeface="微軟正黑體" panose="020B0604030504040204" pitchFamily="34" charset="-120"/>
              <a:ea typeface="微軟正黑體" panose="020B0604030504040204" pitchFamily="34" charset="-120"/>
            </a:endParaRPr>
          </a:p>
          <a:p>
            <a:pPr algn="ctr"/>
            <a:r>
              <a:rPr lang="zh-TW" altLang="en-US" sz="3600" b="1">
                <a:latin typeface="微軟正黑體" panose="020B0604030504040204" pitchFamily="34" charset="-120"/>
                <a:ea typeface="微軟正黑體" panose="020B0604030504040204" pitchFamily="34" charset="-120"/>
              </a:rPr>
              <a:t>沒衛生紙</a:t>
            </a:r>
          </a:p>
        </p:txBody>
      </p:sp>
      <p:pic>
        <p:nvPicPr>
          <p:cNvPr id="1028" name="Picture 4" descr="ãå»æé«äºãçåçæå°çµæ">
            <a:extLst>
              <a:ext uri="{FF2B5EF4-FFF2-40B4-BE49-F238E27FC236}">
                <a16:creationId xmlns:a16="http://schemas.microsoft.com/office/drawing/2014/main" id="{F2AA126D-010C-4EB6-92F4-735E8F609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 y="1493520"/>
            <a:ext cx="3230561" cy="3149600"/>
          </a:xfrm>
          <a:prstGeom prst="rect">
            <a:avLst/>
          </a:prstGeom>
          <a:noFill/>
          <a:effectLst>
            <a:softEdge rad="31750"/>
          </a:effectLst>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1032" name="Picture 8" descr="ãè­å³ãçåçæå°çµæ">
            <a:extLst>
              <a:ext uri="{FF2B5EF4-FFF2-40B4-BE49-F238E27FC236}">
                <a16:creationId xmlns:a16="http://schemas.microsoft.com/office/drawing/2014/main" id="{1643CE3F-BD8C-47DF-849E-20260164D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718" y="1463357"/>
            <a:ext cx="3230562" cy="3209925"/>
          </a:xfrm>
          <a:prstGeom prst="rect">
            <a:avLst/>
          </a:prstGeom>
          <a:noFill/>
          <a:effectLst>
            <a:softEdge rad="31750"/>
          </a:effectLst>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1036" name="Picture 12" descr="ãæ²è¡çç´ãçåçæå°çµæ">
            <a:extLst>
              <a:ext uri="{FF2B5EF4-FFF2-40B4-BE49-F238E27FC236}">
                <a16:creationId xmlns:a16="http://schemas.microsoft.com/office/drawing/2014/main" id="{55A43274-60F6-4D98-A2AD-C68F105DFA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9918" y="1493520"/>
            <a:ext cx="3219898" cy="3149600"/>
          </a:xfrm>
          <a:prstGeom prst="rect">
            <a:avLst/>
          </a:prstGeom>
          <a:noFill/>
          <a:effectLst>
            <a:softEdge rad="31750"/>
          </a:effectLst>
          <a:scene3d>
            <a:camera prst="perspectiveFron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9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B9EE46FB-D93C-48D4-9B82-284D66D5D407}"/>
              </a:ext>
            </a:extLst>
          </p:cNvPr>
          <p:cNvSpPr txBox="1">
            <a:spLocks/>
          </p:cNvSpPr>
          <p:nvPr/>
        </p:nvSpPr>
        <p:spPr>
          <a:xfrm>
            <a:off x="2952249" y="3185583"/>
            <a:ext cx="6287502" cy="95410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400" dirty="0"/>
              <a:t>真的是清掃人員的錯嗎</a:t>
            </a:r>
            <a:r>
              <a:rPr lang="en-US" altLang="zh-TW" sz="4400" dirty="0"/>
              <a:t>?</a:t>
            </a:r>
            <a:endParaRPr lang="zh-CN" altLang="en-US" sz="4400" dirty="0"/>
          </a:p>
        </p:txBody>
      </p:sp>
    </p:spTree>
    <p:extLst>
      <p:ext uri="{BB962C8B-B14F-4D97-AF65-F5344CB8AC3E}">
        <p14:creationId xmlns:p14="http://schemas.microsoft.com/office/powerpoint/2010/main" val="18252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6400" y="2231722"/>
            <a:ext cx="3141597" cy="954107"/>
          </a:xfrm>
          <a:prstGeom prst="rect">
            <a:avLst/>
          </a:prstGeom>
          <a:solidFill>
            <a:schemeClr val="accent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a:ln>
                  <a:noFill/>
                </a:ln>
                <a:solidFill>
                  <a:schemeClr val="bg1"/>
                </a:solidFill>
                <a:effectLst/>
                <a:uLnTx/>
                <a:uFillTx/>
                <a:cs typeface="+mn-ea"/>
                <a:sym typeface="+mn-lt"/>
              </a:rPr>
              <a:t>廁所數量</a:t>
            </a:r>
            <a:endParaRPr kumimoji="0" lang="en-US" altLang="zh-TW" sz="2800" b="1" i="0" u="none" strike="noStrike" kern="0" cap="none" spc="0" normalizeH="0" baseline="0" noProof="0">
              <a:ln>
                <a:noFill/>
              </a:ln>
              <a:solidFill>
                <a:schemeClr val="bg1"/>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a:ln>
                  <a:noFill/>
                </a:ln>
                <a:solidFill>
                  <a:schemeClr val="bg1"/>
                </a:solidFill>
                <a:effectLst/>
                <a:uLnTx/>
                <a:uFillTx/>
                <a:cs typeface="+mn-ea"/>
                <a:sym typeface="+mn-lt"/>
              </a:rPr>
              <a:t>有夠多</a:t>
            </a:r>
            <a:endParaRPr kumimoji="0" lang="en-US" altLang="zh-TW" sz="2800" b="1" i="0" u="none" strike="noStrike" kern="0" cap="none" spc="0" normalizeH="0" baseline="0" noProof="0">
              <a:ln>
                <a:noFill/>
              </a:ln>
              <a:solidFill>
                <a:schemeClr val="bg1"/>
              </a:solidFill>
              <a:effectLst/>
              <a:uLnTx/>
              <a:uFillTx/>
              <a:cs typeface="+mn-ea"/>
              <a:sym typeface="+mn-lt"/>
            </a:endParaRPr>
          </a:p>
        </p:txBody>
      </p:sp>
      <p:sp>
        <p:nvSpPr>
          <p:cNvPr id="7" name="文本框 6"/>
          <p:cNvSpPr txBox="1"/>
          <p:nvPr/>
        </p:nvSpPr>
        <p:spPr>
          <a:xfrm>
            <a:off x="1676400" y="4094143"/>
            <a:ext cx="3141597" cy="954107"/>
          </a:xfrm>
          <a:prstGeom prst="rect">
            <a:avLst/>
          </a:prstGeom>
          <a:solidFill>
            <a:schemeClr val="accent1"/>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a:ln>
                  <a:noFill/>
                </a:ln>
                <a:solidFill>
                  <a:schemeClr val="bg1"/>
                </a:solidFill>
                <a:effectLst/>
                <a:uLnTx/>
                <a:uFillTx/>
                <a:cs typeface="+mn-ea"/>
                <a:sym typeface="+mn-lt"/>
              </a:rPr>
              <a:t>環境打掃人員</a:t>
            </a:r>
            <a:endParaRPr kumimoji="0" lang="en-US" altLang="zh-TW" sz="2800" b="1" i="0" u="none" strike="noStrike" kern="0" cap="none" spc="0" normalizeH="0" baseline="0" noProof="0">
              <a:ln>
                <a:noFill/>
              </a:ln>
              <a:solidFill>
                <a:schemeClr val="bg1"/>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a:ln>
                  <a:noFill/>
                </a:ln>
                <a:solidFill>
                  <a:schemeClr val="bg1"/>
                </a:solidFill>
                <a:effectLst/>
                <a:uLnTx/>
                <a:uFillTx/>
                <a:cs typeface="+mn-ea"/>
                <a:sym typeface="+mn-lt"/>
              </a:rPr>
              <a:t>卻是有限的</a:t>
            </a:r>
            <a:endParaRPr kumimoji="0" lang="zh-CN" altLang="en-US" sz="2800" b="1" i="0" u="none" strike="noStrike" kern="0" cap="none" spc="0" normalizeH="0" baseline="0" noProof="0">
              <a:ln>
                <a:noFill/>
              </a:ln>
              <a:solidFill>
                <a:schemeClr val="bg1"/>
              </a:solidFill>
              <a:effectLst/>
              <a:uLnTx/>
              <a:uFillTx/>
              <a:cs typeface="+mn-ea"/>
              <a:sym typeface="+mn-lt"/>
            </a:endParaRPr>
          </a:p>
        </p:txBody>
      </p:sp>
      <p:sp>
        <p:nvSpPr>
          <p:cNvPr id="2" name="文本占位符 1"/>
          <p:cNvSpPr>
            <a:spLocks noGrp="1"/>
          </p:cNvSpPr>
          <p:nvPr>
            <p:ph type="body" sz="quarter" idx="13"/>
          </p:nvPr>
        </p:nvSpPr>
        <p:spPr>
          <a:xfrm>
            <a:off x="3560432" y="546555"/>
            <a:ext cx="4603905" cy="954107"/>
          </a:xfrm>
        </p:spPr>
        <p:txBody>
          <a:bodyPr/>
          <a:lstStyle/>
          <a:p>
            <a:r>
              <a:rPr lang="zh-TW" altLang="en-US" sz="3200"/>
              <a:t>真的是清掃人員的錯嗎</a:t>
            </a:r>
            <a:r>
              <a:rPr lang="en-US" altLang="zh-TW" sz="3200"/>
              <a:t>?</a:t>
            </a:r>
            <a:endParaRPr lang="zh-CN" altLang="en-US" sz="3200"/>
          </a:p>
        </p:txBody>
      </p:sp>
      <p:grpSp>
        <p:nvGrpSpPr>
          <p:cNvPr id="183" name="群組 182">
            <a:extLst>
              <a:ext uri="{FF2B5EF4-FFF2-40B4-BE49-F238E27FC236}">
                <a16:creationId xmlns:a16="http://schemas.microsoft.com/office/drawing/2014/main" id="{DEBCF83E-CB5B-42DA-B70C-97FAE66FBA88}"/>
              </a:ext>
            </a:extLst>
          </p:cNvPr>
          <p:cNvGrpSpPr/>
          <p:nvPr/>
        </p:nvGrpSpPr>
        <p:grpSpPr>
          <a:xfrm>
            <a:off x="5434499" y="4094143"/>
            <a:ext cx="4792899" cy="954107"/>
            <a:chOff x="5434499" y="4094143"/>
            <a:chExt cx="4792899" cy="954107"/>
          </a:xfrm>
        </p:grpSpPr>
        <p:sp>
          <p:nvSpPr>
            <p:cNvPr id="8" name="椭圆 9"/>
            <p:cNvSpPr/>
            <p:nvPr/>
          </p:nvSpPr>
          <p:spPr>
            <a:xfrm>
              <a:off x="5434499"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9" name="椭圆 9"/>
            <p:cNvSpPr/>
            <p:nvPr/>
          </p:nvSpPr>
          <p:spPr>
            <a:xfrm>
              <a:off x="5677000"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0" name="椭圆 9"/>
            <p:cNvSpPr/>
            <p:nvPr/>
          </p:nvSpPr>
          <p:spPr>
            <a:xfrm>
              <a:off x="5919501"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1" name="椭圆 9"/>
            <p:cNvSpPr/>
            <p:nvPr/>
          </p:nvSpPr>
          <p:spPr>
            <a:xfrm>
              <a:off x="6162001"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2" name="椭圆 9"/>
            <p:cNvSpPr/>
            <p:nvPr/>
          </p:nvSpPr>
          <p:spPr>
            <a:xfrm>
              <a:off x="6404502"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3" name="椭圆 9"/>
            <p:cNvSpPr/>
            <p:nvPr/>
          </p:nvSpPr>
          <p:spPr>
            <a:xfrm>
              <a:off x="6647003"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4" name="椭圆 9"/>
            <p:cNvSpPr/>
            <p:nvPr/>
          </p:nvSpPr>
          <p:spPr>
            <a:xfrm>
              <a:off x="6889504"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5" name="椭圆 9"/>
            <p:cNvSpPr/>
            <p:nvPr/>
          </p:nvSpPr>
          <p:spPr>
            <a:xfrm>
              <a:off x="7132005"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6" name="椭圆 9"/>
            <p:cNvSpPr/>
            <p:nvPr/>
          </p:nvSpPr>
          <p:spPr>
            <a:xfrm>
              <a:off x="7374506"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7" name="椭圆 9"/>
            <p:cNvSpPr/>
            <p:nvPr/>
          </p:nvSpPr>
          <p:spPr>
            <a:xfrm>
              <a:off x="7617006"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8" name="椭圆 9"/>
            <p:cNvSpPr/>
            <p:nvPr/>
          </p:nvSpPr>
          <p:spPr>
            <a:xfrm>
              <a:off x="7859506"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19" name="椭圆 9"/>
            <p:cNvSpPr/>
            <p:nvPr/>
          </p:nvSpPr>
          <p:spPr>
            <a:xfrm>
              <a:off x="8102007"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0" name="椭圆 9"/>
            <p:cNvSpPr/>
            <p:nvPr/>
          </p:nvSpPr>
          <p:spPr>
            <a:xfrm>
              <a:off x="8344508"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1" name="椭圆 9"/>
            <p:cNvSpPr/>
            <p:nvPr/>
          </p:nvSpPr>
          <p:spPr>
            <a:xfrm>
              <a:off x="8587008"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2" name="椭圆 9"/>
            <p:cNvSpPr/>
            <p:nvPr/>
          </p:nvSpPr>
          <p:spPr>
            <a:xfrm>
              <a:off x="8829509"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3" name="椭圆 9"/>
            <p:cNvSpPr/>
            <p:nvPr/>
          </p:nvSpPr>
          <p:spPr>
            <a:xfrm>
              <a:off x="9072010"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4" name="椭圆 9"/>
            <p:cNvSpPr/>
            <p:nvPr/>
          </p:nvSpPr>
          <p:spPr>
            <a:xfrm>
              <a:off x="9314511"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5" name="椭圆 9"/>
            <p:cNvSpPr/>
            <p:nvPr/>
          </p:nvSpPr>
          <p:spPr>
            <a:xfrm>
              <a:off x="9557012"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6" name="椭圆 9"/>
            <p:cNvSpPr/>
            <p:nvPr/>
          </p:nvSpPr>
          <p:spPr>
            <a:xfrm>
              <a:off x="9799513"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7" name="椭圆 9"/>
            <p:cNvSpPr/>
            <p:nvPr/>
          </p:nvSpPr>
          <p:spPr>
            <a:xfrm>
              <a:off x="10042013" y="460598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28" name="椭圆 9"/>
            <p:cNvSpPr/>
            <p:nvPr/>
          </p:nvSpPr>
          <p:spPr>
            <a:xfrm>
              <a:off x="5434502"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9" name="椭圆 9"/>
            <p:cNvSpPr/>
            <p:nvPr/>
          </p:nvSpPr>
          <p:spPr>
            <a:xfrm>
              <a:off x="5677003"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0" name="椭圆 9"/>
            <p:cNvSpPr/>
            <p:nvPr/>
          </p:nvSpPr>
          <p:spPr>
            <a:xfrm>
              <a:off x="5919504"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1" name="椭圆 9"/>
            <p:cNvSpPr/>
            <p:nvPr/>
          </p:nvSpPr>
          <p:spPr>
            <a:xfrm>
              <a:off x="6162004"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2" name="椭圆 9"/>
            <p:cNvSpPr/>
            <p:nvPr/>
          </p:nvSpPr>
          <p:spPr>
            <a:xfrm>
              <a:off x="6404505"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3" name="椭圆 9"/>
            <p:cNvSpPr/>
            <p:nvPr/>
          </p:nvSpPr>
          <p:spPr>
            <a:xfrm>
              <a:off x="6647006"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1" name="椭圆 9"/>
            <p:cNvSpPr/>
            <p:nvPr/>
          </p:nvSpPr>
          <p:spPr>
            <a:xfrm>
              <a:off x="8587011"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2" name="椭圆 9"/>
            <p:cNvSpPr/>
            <p:nvPr/>
          </p:nvSpPr>
          <p:spPr>
            <a:xfrm>
              <a:off x="8829512"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3" name="椭圆 9"/>
            <p:cNvSpPr/>
            <p:nvPr/>
          </p:nvSpPr>
          <p:spPr>
            <a:xfrm>
              <a:off x="9072013"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4" name="椭圆 9"/>
            <p:cNvSpPr/>
            <p:nvPr/>
          </p:nvSpPr>
          <p:spPr>
            <a:xfrm>
              <a:off x="9314514"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5" name="椭圆 9"/>
            <p:cNvSpPr/>
            <p:nvPr/>
          </p:nvSpPr>
          <p:spPr>
            <a:xfrm>
              <a:off x="9557015"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6" name="椭圆 9"/>
            <p:cNvSpPr/>
            <p:nvPr/>
          </p:nvSpPr>
          <p:spPr>
            <a:xfrm>
              <a:off x="9799516"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7" name="椭圆 9"/>
            <p:cNvSpPr/>
            <p:nvPr/>
          </p:nvSpPr>
          <p:spPr>
            <a:xfrm>
              <a:off x="10042016"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48" name="椭圆 9">
              <a:extLst>
                <a:ext uri="{FF2B5EF4-FFF2-40B4-BE49-F238E27FC236}">
                  <a16:creationId xmlns:a16="http://schemas.microsoft.com/office/drawing/2014/main" id="{9B2BD022-A281-4B74-A9C5-E21E461EFAB4}"/>
                </a:ext>
              </a:extLst>
            </p:cNvPr>
            <p:cNvSpPr/>
            <p:nvPr/>
          </p:nvSpPr>
          <p:spPr>
            <a:xfrm>
              <a:off x="6889504"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0" name="椭圆 9">
              <a:extLst>
                <a:ext uri="{FF2B5EF4-FFF2-40B4-BE49-F238E27FC236}">
                  <a16:creationId xmlns:a16="http://schemas.microsoft.com/office/drawing/2014/main" id="{D40FF160-A51A-4E02-950F-43AA56BD06FB}"/>
                </a:ext>
              </a:extLst>
            </p:cNvPr>
            <p:cNvSpPr/>
            <p:nvPr/>
          </p:nvSpPr>
          <p:spPr>
            <a:xfrm>
              <a:off x="7132005"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1" name="椭圆 9">
              <a:extLst>
                <a:ext uri="{FF2B5EF4-FFF2-40B4-BE49-F238E27FC236}">
                  <a16:creationId xmlns:a16="http://schemas.microsoft.com/office/drawing/2014/main" id="{DD82A4AB-3FAA-42FC-877C-593D378430F1}"/>
                </a:ext>
              </a:extLst>
            </p:cNvPr>
            <p:cNvSpPr/>
            <p:nvPr/>
          </p:nvSpPr>
          <p:spPr>
            <a:xfrm>
              <a:off x="7374506"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2" name="椭圆 9">
              <a:extLst>
                <a:ext uri="{FF2B5EF4-FFF2-40B4-BE49-F238E27FC236}">
                  <a16:creationId xmlns:a16="http://schemas.microsoft.com/office/drawing/2014/main" id="{E86D6655-84CF-4CE8-A575-49C44D84295F}"/>
                </a:ext>
              </a:extLst>
            </p:cNvPr>
            <p:cNvSpPr/>
            <p:nvPr/>
          </p:nvSpPr>
          <p:spPr>
            <a:xfrm>
              <a:off x="7617007"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3" name="椭圆 9">
              <a:extLst>
                <a:ext uri="{FF2B5EF4-FFF2-40B4-BE49-F238E27FC236}">
                  <a16:creationId xmlns:a16="http://schemas.microsoft.com/office/drawing/2014/main" id="{7766C26D-0EA1-4A38-AFF8-F09B9575B6BE}"/>
                </a:ext>
              </a:extLst>
            </p:cNvPr>
            <p:cNvSpPr/>
            <p:nvPr/>
          </p:nvSpPr>
          <p:spPr>
            <a:xfrm>
              <a:off x="7859508"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4" name="椭圆 9">
              <a:extLst>
                <a:ext uri="{FF2B5EF4-FFF2-40B4-BE49-F238E27FC236}">
                  <a16:creationId xmlns:a16="http://schemas.microsoft.com/office/drawing/2014/main" id="{88EE1065-12F8-4F33-87AD-203CFC24C7B2}"/>
                </a:ext>
              </a:extLst>
            </p:cNvPr>
            <p:cNvSpPr/>
            <p:nvPr/>
          </p:nvSpPr>
          <p:spPr>
            <a:xfrm>
              <a:off x="8102009"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sp>
          <p:nvSpPr>
            <p:cNvPr id="55" name="椭圆 9">
              <a:extLst>
                <a:ext uri="{FF2B5EF4-FFF2-40B4-BE49-F238E27FC236}">
                  <a16:creationId xmlns:a16="http://schemas.microsoft.com/office/drawing/2014/main" id="{215DBD32-B065-44D3-B8C5-088EC6AAE19D}"/>
                </a:ext>
              </a:extLst>
            </p:cNvPr>
            <p:cNvSpPr/>
            <p:nvPr/>
          </p:nvSpPr>
          <p:spPr>
            <a:xfrm>
              <a:off x="8344509" y="4094143"/>
              <a:ext cx="185382" cy="442267"/>
            </a:xfrm>
            <a:custGeom>
              <a:avLst/>
              <a:gdLst/>
              <a:ahLst/>
              <a:cxnLst/>
              <a:rect l="l" t="t" r="r" b="b"/>
              <a:pathLst>
                <a:path w="1130008" h="2695870">
                  <a:moveTo>
                    <a:pt x="355096" y="655082"/>
                  </a:moveTo>
                  <a:lnTo>
                    <a:pt x="355096" y="657210"/>
                  </a:lnTo>
                  <a:cubicBezTo>
                    <a:pt x="358447" y="655275"/>
                    <a:pt x="362018" y="655082"/>
                    <a:pt x="365635" y="655082"/>
                  </a:cubicBezTo>
                  <a:lnTo>
                    <a:pt x="764589" y="655082"/>
                  </a:lnTo>
                  <a:lnTo>
                    <a:pt x="769967" y="656168"/>
                  </a:lnTo>
                  <a:lnTo>
                    <a:pt x="769967" y="655082"/>
                  </a:lnTo>
                  <a:cubicBezTo>
                    <a:pt x="960481" y="655082"/>
                    <a:pt x="1116603" y="801071"/>
                    <a:pt x="1127642" y="986187"/>
                  </a:cubicBezTo>
                  <a:lnTo>
                    <a:pt x="1130004" y="986756"/>
                  </a:lnTo>
                  <a:lnTo>
                    <a:pt x="1130004" y="1508067"/>
                  </a:lnTo>
                  <a:lnTo>
                    <a:pt x="1129803" y="1508067"/>
                  </a:lnTo>
                  <a:lnTo>
                    <a:pt x="1130008" y="1509071"/>
                  </a:lnTo>
                  <a:cubicBezTo>
                    <a:pt x="1130008" y="1555730"/>
                    <a:pt x="1091657" y="1593554"/>
                    <a:pt x="1044349" y="1593554"/>
                  </a:cubicBezTo>
                  <a:cubicBezTo>
                    <a:pt x="998735" y="1593554"/>
                    <a:pt x="961448" y="1558390"/>
                    <a:pt x="959698" y="1513996"/>
                  </a:cubicBezTo>
                  <a:lnTo>
                    <a:pt x="961257" y="1506275"/>
                  </a:lnTo>
                  <a:cubicBezTo>
                    <a:pt x="961257" y="1342482"/>
                    <a:pt x="961258" y="1178690"/>
                    <a:pt x="961258" y="1014897"/>
                  </a:cubicBezTo>
                  <a:cubicBezTo>
                    <a:pt x="961258" y="988066"/>
                    <a:pt x="939508" y="966316"/>
                    <a:pt x="912677" y="966316"/>
                  </a:cubicBezTo>
                  <a:cubicBezTo>
                    <a:pt x="887675" y="966316"/>
                    <a:pt x="867085" y="985202"/>
                    <a:pt x="865171" y="1009572"/>
                  </a:cubicBezTo>
                  <a:lnTo>
                    <a:pt x="864098" y="1009579"/>
                  </a:lnTo>
                  <a:lnTo>
                    <a:pt x="864098" y="1531873"/>
                  </a:lnTo>
                  <a:lnTo>
                    <a:pt x="864098" y="2562807"/>
                  </a:lnTo>
                  <a:cubicBezTo>
                    <a:pt x="864098" y="2636296"/>
                    <a:pt x="804524" y="2695870"/>
                    <a:pt x="731035" y="2695870"/>
                  </a:cubicBezTo>
                  <a:cubicBezTo>
                    <a:pt x="657546" y="2695870"/>
                    <a:pt x="597972" y="2636296"/>
                    <a:pt x="597972" y="2562807"/>
                  </a:cubicBezTo>
                  <a:lnTo>
                    <a:pt x="597972" y="1631382"/>
                  </a:lnTo>
                  <a:lnTo>
                    <a:pt x="532252" y="1631382"/>
                  </a:lnTo>
                  <a:lnTo>
                    <a:pt x="532252" y="2562807"/>
                  </a:lnTo>
                  <a:cubicBezTo>
                    <a:pt x="532252" y="2636296"/>
                    <a:pt x="472678" y="2695870"/>
                    <a:pt x="399189" y="2695870"/>
                  </a:cubicBezTo>
                  <a:cubicBezTo>
                    <a:pt x="325700" y="2695870"/>
                    <a:pt x="266126" y="2636296"/>
                    <a:pt x="266126" y="2562807"/>
                  </a:cubicBezTo>
                  <a:lnTo>
                    <a:pt x="266126" y="1531873"/>
                  </a:lnTo>
                  <a:lnTo>
                    <a:pt x="266126" y="1009612"/>
                  </a:lnTo>
                  <a:lnTo>
                    <a:pt x="265058" y="1009605"/>
                  </a:lnTo>
                  <a:cubicBezTo>
                    <a:pt x="263156" y="985219"/>
                    <a:pt x="242559" y="966316"/>
                    <a:pt x="217545" y="966316"/>
                  </a:cubicBezTo>
                  <a:cubicBezTo>
                    <a:pt x="192742" y="966316"/>
                    <a:pt x="172281" y="984902"/>
                    <a:pt x="170153" y="1009009"/>
                  </a:cubicBezTo>
                  <a:lnTo>
                    <a:pt x="168969" y="1009001"/>
                  </a:lnTo>
                  <a:lnTo>
                    <a:pt x="168969" y="1014872"/>
                  </a:lnTo>
                  <a:lnTo>
                    <a:pt x="168964" y="1014897"/>
                  </a:lnTo>
                  <a:lnTo>
                    <a:pt x="168964" y="1506274"/>
                  </a:lnTo>
                  <a:cubicBezTo>
                    <a:pt x="168964" y="1506282"/>
                    <a:pt x="168964" y="1506291"/>
                    <a:pt x="168969" y="1506299"/>
                  </a:cubicBezTo>
                  <a:lnTo>
                    <a:pt x="168969" y="1508067"/>
                  </a:lnTo>
                  <a:lnTo>
                    <a:pt x="168764" y="1508067"/>
                  </a:lnTo>
                  <a:cubicBezTo>
                    <a:pt x="168964" y="1508400"/>
                    <a:pt x="168966" y="1508735"/>
                    <a:pt x="168966" y="1509071"/>
                  </a:cubicBezTo>
                  <a:cubicBezTo>
                    <a:pt x="168966" y="1555730"/>
                    <a:pt x="131142" y="1593554"/>
                    <a:pt x="84483" y="1593554"/>
                  </a:cubicBezTo>
                  <a:cubicBezTo>
                    <a:pt x="37824" y="1593554"/>
                    <a:pt x="0" y="1555730"/>
                    <a:pt x="0" y="1509071"/>
                  </a:cubicBezTo>
                  <a:lnTo>
                    <a:pt x="203" y="1508067"/>
                  </a:lnTo>
                  <a:lnTo>
                    <a:pt x="4" y="1508067"/>
                  </a:lnTo>
                  <a:lnTo>
                    <a:pt x="4" y="986756"/>
                  </a:lnTo>
                  <a:lnTo>
                    <a:pt x="2336" y="986186"/>
                  </a:lnTo>
                  <a:cubicBezTo>
                    <a:pt x="13220" y="801074"/>
                    <a:pt x="167197" y="655082"/>
                    <a:pt x="355096" y="655082"/>
                  </a:cubicBezTo>
                  <a:close/>
                  <a:moveTo>
                    <a:pt x="565110" y="0"/>
                  </a:moveTo>
                  <a:cubicBezTo>
                    <a:pt x="712085" y="0"/>
                    <a:pt x="831232" y="119147"/>
                    <a:pt x="831232" y="266122"/>
                  </a:cubicBezTo>
                  <a:cubicBezTo>
                    <a:pt x="831232" y="413097"/>
                    <a:pt x="712085" y="532244"/>
                    <a:pt x="565110" y="532244"/>
                  </a:cubicBezTo>
                  <a:cubicBezTo>
                    <a:pt x="418135" y="532244"/>
                    <a:pt x="298988" y="413097"/>
                    <a:pt x="298988" y="266122"/>
                  </a:cubicBezTo>
                  <a:cubicBezTo>
                    <a:pt x="298988" y="119147"/>
                    <a:pt x="418135" y="0"/>
                    <a:pt x="56511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lumMod val="50000"/>
                  </a:schemeClr>
                </a:solidFill>
                <a:effectLst/>
                <a:uLnTx/>
                <a:uFillTx/>
                <a:cs typeface="+mn-ea"/>
                <a:sym typeface="+mn-lt"/>
              </a:endParaRPr>
            </a:p>
          </p:txBody>
        </p:sp>
      </p:grpSp>
      <p:grpSp>
        <p:nvGrpSpPr>
          <p:cNvPr id="61" name="群組 60">
            <a:extLst>
              <a:ext uri="{FF2B5EF4-FFF2-40B4-BE49-F238E27FC236}">
                <a16:creationId xmlns:a16="http://schemas.microsoft.com/office/drawing/2014/main" id="{90A8DC2D-BF82-4535-B5F5-845ECB9A971E}"/>
              </a:ext>
            </a:extLst>
          </p:cNvPr>
          <p:cNvGrpSpPr/>
          <p:nvPr/>
        </p:nvGrpSpPr>
        <p:grpSpPr>
          <a:xfrm>
            <a:off x="5322405" y="2076146"/>
            <a:ext cx="4959966" cy="1339218"/>
            <a:chOff x="5339655" y="2023865"/>
            <a:chExt cx="4959966" cy="1339218"/>
          </a:xfrm>
        </p:grpSpPr>
        <p:pic>
          <p:nvPicPr>
            <p:cNvPr id="62" name="圖片 61" descr="一張含有 物件 的圖片&#10;&#10;自動產生的描述">
              <a:extLst>
                <a:ext uri="{FF2B5EF4-FFF2-40B4-BE49-F238E27FC236}">
                  <a16:creationId xmlns:a16="http://schemas.microsoft.com/office/drawing/2014/main" id="{7B1CE68C-FB68-4143-A378-1149D54F5462}"/>
                </a:ext>
              </a:extLst>
            </p:cNvPr>
            <p:cNvPicPr>
              <a:picLocks noChangeAspect="1"/>
            </p:cNvPicPr>
            <p:nvPr/>
          </p:nvPicPr>
          <p:blipFill>
            <a:blip r:embed="rId3"/>
            <a:stretch>
              <a:fillRect/>
            </a:stretch>
          </p:blipFill>
          <p:spPr>
            <a:xfrm>
              <a:off x="5339655" y="2033417"/>
              <a:ext cx="375070" cy="700354"/>
            </a:xfrm>
            <a:prstGeom prst="rect">
              <a:avLst/>
            </a:prstGeom>
          </p:spPr>
        </p:pic>
        <p:pic>
          <p:nvPicPr>
            <p:cNvPr id="63" name="圖片 62" descr="一張含有 物件 的圖片&#10;&#10;自動產生的描述">
              <a:extLst>
                <a:ext uri="{FF2B5EF4-FFF2-40B4-BE49-F238E27FC236}">
                  <a16:creationId xmlns:a16="http://schemas.microsoft.com/office/drawing/2014/main" id="{ECCB9EB1-EAF8-43C5-8457-C1CCB09C87AD}"/>
                </a:ext>
              </a:extLst>
            </p:cNvPr>
            <p:cNvPicPr>
              <a:picLocks noChangeAspect="1"/>
            </p:cNvPicPr>
            <p:nvPr/>
          </p:nvPicPr>
          <p:blipFill>
            <a:blip r:embed="rId3"/>
            <a:stretch>
              <a:fillRect/>
            </a:stretch>
          </p:blipFill>
          <p:spPr>
            <a:xfrm>
              <a:off x="5582156" y="2036282"/>
              <a:ext cx="375070" cy="700354"/>
            </a:xfrm>
            <a:prstGeom prst="rect">
              <a:avLst/>
            </a:prstGeom>
          </p:spPr>
        </p:pic>
        <p:pic>
          <p:nvPicPr>
            <p:cNvPr id="64" name="圖片 63" descr="一張含有 物件 的圖片&#10;&#10;自動產生的描述">
              <a:extLst>
                <a:ext uri="{FF2B5EF4-FFF2-40B4-BE49-F238E27FC236}">
                  <a16:creationId xmlns:a16="http://schemas.microsoft.com/office/drawing/2014/main" id="{57FE5537-0886-48A9-AE41-C55376BC4C84}"/>
                </a:ext>
              </a:extLst>
            </p:cNvPr>
            <p:cNvPicPr>
              <a:picLocks noChangeAspect="1"/>
            </p:cNvPicPr>
            <p:nvPr/>
          </p:nvPicPr>
          <p:blipFill>
            <a:blip r:embed="rId3"/>
            <a:stretch>
              <a:fillRect/>
            </a:stretch>
          </p:blipFill>
          <p:spPr>
            <a:xfrm>
              <a:off x="5825179" y="2035733"/>
              <a:ext cx="375070" cy="700354"/>
            </a:xfrm>
            <a:prstGeom prst="rect">
              <a:avLst/>
            </a:prstGeom>
          </p:spPr>
        </p:pic>
        <p:pic>
          <p:nvPicPr>
            <p:cNvPr id="65" name="圖片 64" descr="一張含有 物件 的圖片&#10;&#10;自動產生的描述">
              <a:extLst>
                <a:ext uri="{FF2B5EF4-FFF2-40B4-BE49-F238E27FC236}">
                  <a16:creationId xmlns:a16="http://schemas.microsoft.com/office/drawing/2014/main" id="{CD5E1545-E821-499F-AB7A-4D923AA0DB65}"/>
                </a:ext>
              </a:extLst>
            </p:cNvPr>
            <p:cNvPicPr>
              <a:picLocks noChangeAspect="1"/>
            </p:cNvPicPr>
            <p:nvPr/>
          </p:nvPicPr>
          <p:blipFill>
            <a:blip r:embed="rId3"/>
            <a:stretch>
              <a:fillRect/>
            </a:stretch>
          </p:blipFill>
          <p:spPr>
            <a:xfrm>
              <a:off x="6065626" y="2035562"/>
              <a:ext cx="375070" cy="700354"/>
            </a:xfrm>
            <a:prstGeom prst="rect">
              <a:avLst/>
            </a:prstGeom>
          </p:spPr>
        </p:pic>
        <p:pic>
          <p:nvPicPr>
            <p:cNvPr id="66" name="圖片 65" descr="一張含有 物件 的圖片&#10;&#10;自動產生的描述">
              <a:extLst>
                <a:ext uri="{FF2B5EF4-FFF2-40B4-BE49-F238E27FC236}">
                  <a16:creationId xmlns:a16="http://schemas.microsoft.com/office/drawing/2014/main" id="{20C1615B-CED0-4CF8-94FA-9535E9619716}"/>
                </a:ext>
              </a:extLst>
            </p:cNvPr>
            <p:cNvPicPr>
              <a:picLocks noChangeAspect="1"/>
            </p:cNvPicPr>
            <p:nvPr/>
          </p:nvPicPr>
          <p:blipFill>
            <a:blip r:embed="rId3"/>
            <a:stretch>
              <a:fillRect/>
            </a:stretch>
          </p:blipFill>
          <p:spPr>
            <a:xfrm>
              <a:off x="6308127" y="2038427"/>
              <a:ext cx="375070" cy="700354"/>
            </a:xfrm>
            <a:prstGeom prst="rect">
              <a:avLst/>
            </a:prstGeom>
          </p:spPr>
        </p:pic>
        <p:pic>
          <p:nvPicPr>
            <p:cNvPr id="67" name="圖片 66" descr="一張含有 物件 的圖片&#10;&#10;自動產生的描述">
              <a:extLst>
                <a:ext uri="{FF2B5EF4-FFF2-40B4-BE49-F238E27FC236}">
                  <a16:creationId xmlns:a16="http://schemas.microsoft.com/office/drawing/2014/main" id="{1944178F-0166-49D8-B433-B967891B163D}"/>
                </a:ext>
              </a:extLst>
            </p:cNvPr>
            <p:cNvPicPr>
              <a:picLocks noChangeAspect="1"/>
            </p:cNvPicPr>
            <p:nvPr/>
          </p:nvPicPr>
          <p:blipFill>
            <a:blip r:embed="rId3"/>
            <a:stretch>
              <a:fillRect/>
            </a:stretch>
          </p:blipFill>
          <p:spPr>
            <a:xfrm>
              <a:off x="6551150" y="2037878"/>
              <a:ext cx="375070" cy="700354"/>
            </a:xfrm>
            <a:prstGeom prst="rect">
              <a:avLst/>
            </a:prstGeom>
          </p:spPr>
        </p:pic>
        <p:pic>
          <p:nvPicPr>
            <p:cNvPr id="68" name="圖片 67">
              <a:extLst>
                <a:ext uri="{FF2B5EF4-FFF2-40B4-BE49-F238E27FC236}">
                  <a16:creationId xmlns:a16="http://schemas.microsoft.com/office/drawing/2014/main" id="{23AF4111-E684-4861-96E2-63ED3AD6E3FF}"/>
                </a:ext>
              </a:extLst>
            </p:cNvPr>
            <p:cNvPicPr>
              <a:picLocks noChangeAspect="1"/>
            </p:cNvPicPr>
            <p:nvPr/>
          </p:nvPicPr>
          <p:blipFill>
            <a:blip r:embed="rId4"/>
            <a:stretch>
              <a:fillRect/>
            </a:stretch>
          </p:blipFill>
          <p:spPr>
            <a:xfrm>
              <a:off x="6791075" y="2035535"/>
              <a:ext cx="1585097" cy="701101"/>
            </a:xfrm>
            <a:prstGeom prst="rect">
              <a:avLst/>
            </a:prstGeom>
          </p:spPr>
        </p:pic>
        <p:pic>
          <p:nvPicPr>
            <p:cNvPr id="69" name="圖片 68">
              <a:extLst>
                <a:ext uri="{FF2B5EF4-FFF2-40B4-BE49-F238E27FC236}">
                  <a16:creationId xmlns:a16="http://schemas.microsoft.com/office/drawing/2014/main" id="{0206C547-6875-4880-93C9-0267D9C8CA4E}"/>
                </a:ext>
              </a:extLst>
            </p:cNvPr>
            <p:cNvPicPr>
              <a:picLocks noChangeAspect="1"/>
            </p:cNvPicPr>
            <p:nvPr/>
          </p:nvPicPr>
          <p:blipFill rotWithShape="1">
            <a:blip r:embed="rId5"/>
            <a:srcRect r="34647"/>
            <a:stretch/>
          </p:blipFill>
          <p:spPr>
            <a:xfrm>
              <a:off x="8243228" y="2023865"/>
              <a:ext cx="1984167" cy="701101"/>
            </a:xfrm>
            <a:prstGeom prst="rect">
              <a:avLst/>
            </a:prstGeom>
          </p:spPr>
        </p:pic>
        <p:pic>
          <p:nvPicPr>
            <p:cNvPr id="70" name="圖片 69">
              <a:extLst>
                <a:ext uri="{FF2B5EF4-FFF2-40B4-BE49-F238E27FC236}">
                  <a16:creationId xmlns:a16="http://schemas.microsoft.com/office/drawing/2014/main" id="{46DC7796-3E05-4993-A85A-E5B2E663FD15}"/>
                </a:ext>
              </a:extLst>
            </p:cNvPr>
            <p:cNvPicPr>
              <a:picLocks noChangeAspect="1"/>
            </p:cNvPicPr>
            <p:nvPr/>
          </p:nvPicPr>
          <p:blipFill rotWithShape="1">
            <a:blip r:embed="rId5"/>
            <a:srcRect r="34647"/>
            <a:stretch/>
          </p:blipFill>
          <p:spPr>
            <a:xfrm>
              <a:off x="5339655" y="2661982"/>
              <a:ext cx="1984167" cy="701101"/>
            </a:xfrm>
            <a:prstGeom prst="rect">
              <a:avLst/>
            </a:prstGeom>
          </p:spPr>
        </p:pic>
        <p:pic>
          <p:nvPicPr>
            <p:cNvPr id="71" name="圖片 70">
              <a:extLst>
                <a:ext uri="{FF2B5EF4-FFF2-40B4-BE49-F238E27FC236}">
                  <a16:creationId xmlns:a16="http://schemas.microsoft.com/office/drawing/2014/main" id="{CC60E86D-B84B-42AD-B6D2-FF1D8CA6EA84}"/>
                </a:ext>
              </a:extLst>
            </p:cNvPr>
            <p:cNvPicPr>
              <a:picLocks noChangeAspect="1"/>
            </p:cNvPicPr>
            <p:nvPr/>
          </p:nvPicPr>
          <p:blipFill rotWithShape="1">
            <a:blip r:embed="rId5"/>
            <a:srcRect r="34647"/>
            <a:stretch/>
          </p:blipFill>
          <p:spPr>
            <a:xfrm>
              <a:off x="7290076" y="2661982"/>
              <a:ext cx="1984167" cy="701101"/>
            </a:xfrm>
            <a:prstGeom prst="rect">
              <a:avLst/>
            </a:prstGeom>
          </p:spPr>
        </p:pic>
        <p:pic>
          <p:nvPicPr>
            <p:cNvPr id="72" name="圖片 71" descr="一張含有 物件 的圖片&#10;&#10;自動產生的描述">
              <a:extLst>
                <a:ext uri="{FF2B5EF4-FFF2-40B4-BE49-F238E27FC236}">
                  <a16:creationId xmlns:a16="http://schemas.microsoft.com/office/drawing/2014/main" id="{C2574AC5-433B-4247-8EA0-5B50B7BF9B56}"/>
                </a:ext>
              </a:extLst>
            </p:cNvPr>
            <p:cNvPicPr>
              <a:picLocks noChangeAspect="1"/>
            </p:cNvPicPr>
            <p:nvPr/>
          </p:nvPicPr>
          <p:blipFill>
            <a:blip r:embed="rId6"/>
            <a:stretch>
              <a:fillRect/>
            </a:stretch>
          </p:blipFill>
          <p:spPr>
            <a:xfrm>
              <a:off x="9217920" y="2661982"/>
              <a:ext cx="364813" cy="701101"/>
            </a:xfrm>
            <a:prstGeom prst="rect">
              <a:avLst/>
            </a:prstGeom>
          </p:spPr>
        </p:pic>
        <p:pic>
          <p:nvPicPr>
            <p:cNvPr id="73" name="圖片 72" descr="一張含有 物件 的圖片&#10;&#10;自動產生的描述">
              <a:extLst>
                <a:ext uri="{FF2B5EF4-FFF2-40B4-BE49-F238E27FC236}">
                  <a16:creationId xmlns:a16="http://schemas.microsoft.com/office/drawing/2014/main" id="{597599B1-B5D4-4756-8750-2830DD002571}"/>
                </a:ext>
              </a:extLst>
            </p:cNvPr>
            <p:cNvPicPr>
              <a:picLocks noChangeAspect="1"/>
            </p:cNvPicPr>
            <p:nvPr/>
          </p:nvPicPr>
          <p:blipFill>
            <a:blip r:embed="rId6"/>
            <a:stretch>
              <a:fillRect/>
            </a:stretch>
          </p:blipFill>
          <p:spPr>
            <a:xfrm>
              <a:off x="9454013" y="2659656"/>
              <a:ext cx="364813" cy="701101"/>
            </a:xfrm>
            <a:prstGeom prst="rect">
              <a:avLst/>
            </a:prstGeom>
          </p:spPr>
        </p:pic>
        <p:pic>
          <p:nvPicPr>
            <p:cNvPr id="74" name="圖片 73" descr="一張含有 物件 的圖片&#10;&#10;自動產生的描述">
              <a:extLst>
                <a:ext uri="{FF2B5EF4-FFF2-40B4-BE49-F238E27FC236}">
                  <a16:creationId xmlns:a16="http://schemas.microsoft.com/office/drawing/2014/main" id="{27706A66-58F4-4575-A738-4EB211BAAD5E}"/>
                </a:ext>
              </a:extLst>
            </p:cNvPr>
            <p:cNvPicPr>
              <a:picLocks noChangeAspect="1"/>
            </p:cNvPicPr>
            <p:nvPr/>
          </p:nvPicPr>
          <p:blipFill>
            <a:blip r:embed="rId6"/>
            <a:stretch>
              <a:fillRect/>
            </a:stretch>
          </p:blipFill>
          <p:spPr>
            <a:xfrm>
              <a:off x="9698715" y="2650353"/>
              <a:ext cx="364813" cy="701101"/>
            </a:xfrm>
            <a:prstGeom prst="rect">
              <a:avLst/>
            </a:prstGeom>
          </p:spPr>
        </p:pic>
        <p:pic>
          <p:nvPicPr>
            <p:cNvPr id="75" name="圖片 74" descr="一張含有 物件 的圖片&#10;&#10;自動產生的描述">
              <a:extLst>
                <a:ext uri="{FF2B5EF4-FFF2-40B4-BE49-F238E27FC236}">
                  <a16:creationId xmlns:a16="http://schemas.microsoft.com/office/drawing/2014/main" id="{8300B92D-BF0F-4E27-A1E9-D7C6D2F4CCA6}"/>
                </a:ext>
              </a:extLst>
            </p:cNvPr>
            <p:cNvPicPr>
              <a:picLocks noChangeAspect="1"/>
            </p:cNvPicPr>
            <p:nvPr/>
          </p:nvPicPr>
          <p:blipFill>
            <a:blip r:embed="rId6"/>
            <a:stretch>
              <a:fillRect/>
            </a:stretch>
          </p:blipFill>
          <p:spPr>
            <a:xfrm>
              <a:off x="9934808" y="2654937"/>
              <a:ext cx="364813" cy="701101"/>
            </a:xfrm>
            <a:prstGeom prst="rect">
              <a:avLst/>
            </a:prstGeom>
          </p:spPr>
        </p:pic>
      </p:grpSp>
    </p:spTree>
    <p:extLst>
      <p:ext uri="{BB962C8B-B14F-4D97-AF65-F5344CB8AC3E}">
        <p14:creationId xmlns:p14="http://schemas.microsoft.com/office/powerpoint/2010/main" val="244653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prstGeom prst="rect">
            <a:avLst/>
          </a:prstGeom>
        </p:spPr>
        <p:txBody>
          <a:bodyPr/>
          <a:lstStyle/>
          <a:p>
            <a:r>
              <a:rPr lang="zh-TW" altLang="en-US" sz="4000">
                <a:cs typeface="+mn-ea"/>
                <a:sym typeface="+mn-lt"/>
              </a:rPr>
              <a:t>研究動機</a:t>
            </a:r>
            <a:endParaRPr lang="zh-CN" altLang="en-US" sz="4000">
              <a:cs typeface="+mn-ea"/>
              <a:sym typeface="+mn-lt"/>
            </a:endParaRPr>
          </a:p>
        </p:txBody>
      </p:sp>
      <p:sp>
        <p:nvSpPr>
          <p:cNvPr id="17" name="文本框 16"/>
          <p:cNvSpPr txBox="1"/>
          <p:nvPr/>
        </p:nvSpPr>
        <p:spPr>
          <a:xfrm>
            <a:off x="5790414" y="2214385"/>
            <a:ext cx="2448178"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0" normalizeH="0" baseline="0" noProof="0">
                <a:ln>
                  <a:noFill/>
                </a:ln>
                <a:solidFill>
                  <a:schemeClr val="accent5"/>
                </a:solidFill>
                <a:effectLst/>
                <a:uLnTx/>
                <a:uFillTx/>
                <a:cs typeface="+mn-ea"/>
                <a:sym typeface="+mn-lt"/>
              </a:rPr>
              <a:t>動機</a:t>
            </a:r>
            <a:endParaRPr kumimoji="0" lang="zh-CN" altLang="en-US" sz="4000" b="1" i="0" u="none" strike="noStrike" kern="0" cap="none" spc="0" normalizeH="0" baseline="0" noProof="0">
              <a:ln>
                <a:noFill/>
              </a:ln>
              <a:solidFill>
                <a:schemeClr val="accent5"/>
              </a:solidFill>
              <a:effectLst/>
              <a:uLnTx/>
              <a:uFillTx/>
              <a:cs typeface="+mn-ea"/>
              <a:sym typeface="+mn-lt"/>
            </a:endParaRPr>
          </a:p>
        </p:txBody>
      </p:sp>
      <p:sp>
        <p:nvSpPr>
          <p:cNvPr id="18" name="TextBox 18"/>
          <p:cNvSpPr txBox="1"/>
          <p:nvPr/>
        </p:nvSpPr>
        <p:spPr>
          <a:xfrm>
            <a:off x="5777331" y="2830831"/>
            <a:ext cx="4452519" cy="2582630"/>
          </a:xfrm>
          <a:prstGeom prst="rect">
            <a:avLst/>
          </a:prstGeom>
          <a:noFill/>
        </p:spPr>
        <p:txBody>
          <a:bodyPr wrap="square" rtlCol="0">
            <a:spAutoFit/>
          </a:bodyPr>
          <a:lstStyle/>
          <a:p>
            <a:pPr lvl="0" algn="just" defTabSz="914400">
              <a:lnSpc>
                <a:spcPct val="130000"/>
              </a:lnSpc>
              <a:defRPr/>
            </a:pPr>
            <a:r>
              <a:rPr lang="zh-TW" altLang="en-US" kern="0">
                <a:solidFill>
                  <a:schemeClr val="bg1"/>
                </a:solidFill>
                <a:cs typeface="+mn-ea"/>
                <a:sym typeface="+mn-lt"/>
              </a:rPr>
              <a:t>由於校園內與宿舍的廁所環境，屢次被反應環境髒亂，使用觀感不佳。因此我們開始構想 是否能做出一個系統能夠改善此問題能夠同時督導又或者監控環境，訂定一個明確的標準值，當達到此規範數值</a:t>
            </a:r>
            <a:br>
              <a:rPr lang="zh-TW" altLang="en-US" kern="0">
                <a:solidFill>
                  <a:schemeClr val="bg1"/>
                </a:solidFill>
                <a:cs typeface="+mn-ea"/>
                <a:sym typeface="+mn-lt"/>
              </a:rPr>
            </a:br>
            <a:r>
              <a:rPr lang="zh-TW" altLang="en-US" kern="0">
                <a:solidFill>
                  <a:schemeClr val="bg1"/>
                </a:solidFill>
                <a:cs typeface="+mn-ea"/>
                <a:sym typeface="+mn-lt"/>
              </a:rPr>
              <a:t>及通知環境清潔人員進行打掃，如此一來減少環境惡臭，又沒人打掃的囧境</a:t>
            </a:r>
          </a:p>
        </p:txBody>
      </p:sp>
      <p:sp>
        <p:nvSpPr>
          <p:cNvPr id="19" name="矩形 18"/>
          <p:cNvSpPr/>
          <p:nvPr/>
        </p:nvSpPr>
        <p:spPr>
          <a:xfrm>
            <a:off x="5859680" y="5562410"/>
            <a:ext cx="1890949" cy="4949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000" b="1" kern="0">
                <a:solidFill>
                  <a:schemeClr val="bg1"/>
                </a:solidFill>
                <a:cs typeface="+mn-ea"/>
                <a:sym typeface="+mn-lt"/>
              </a:rPr>
              <a:t>目的</a:t>
            </a:r>
            <a:r>
              <a:rPr lang="en-US" altLang="zh-TW" sz="2000" b="1" kern="0">
                <a:solidFill>
                  <a:schemeClr val="bg1"/>
                </a:solidFill>
                <a:cs typeface="+mn-ea"/>
                <a:sym typeface="+mn-lt"/>
              </a:rPr>
              <a:t>:</a:t>
            </a:r>
            <a:r>
              <a:rPr kumimoji="0" lang="zh-TW" altLang="en-US" sz="2000" b="1" i="0" u="none" strike="noStrike" kern="0" cap="none" spc="0" normalizeH="0" baseline="0" noProof="0">
                <a:ln>
                  <a:noFill/>
                </a:ln>
                <a:solidFill>
                  <a:schemeClr val="bg1"/>
                </a:solidFill>
                <a:effectLst/>
                <a:uLnTx/>
                <a:uFillTx/>
                <a:cs typeface="+mn-ea"/>
                <a:sym typeface="+mn-lt"/>
              </a:rPr>
              <a:t>廁所整潔</a:t>
            </a:r>
            <a:endParaRPr kumimoji="0" lang="zh-CN" altLang="en-US" sz="2000" b="1" i="0" u="none" strike="noStrike" kern="0" cap="none" spc="0" normalizeH="0" baseline="0" noProof="0">
              <a:ln>
                <a:noFill/>
              </a:ln>
              <a:solidFill>
                <a:schemeClr val="bg1"/>
              </a:solidFill>
              <a:effectLst/>
              <a:uLnTx/>
              <a:uFillTx/>
              <a:cs typeface="+mn-ea"/>
              <a:sym typeface="+mn-lt"/>
            </a:endParaRPr>
          </a:p>
        </p:txBody>
      </p:sp>
      <p:pic>
        <p:nvPicPr>
          <p:cNvPr id="21" name="圖片 20">
            <a:extLst>
              <a:ext uri="{FF2B5EF4-FFF2-40B4-BE49-F238E27FC236}">
                <a16:creationId xmlns:a16="http://schemas.microsoft.com/office/drawing/2014/main" id="{752E98BD-1C99-4723-B051-32E05DBDA72E}"/>
              </a:ext>
            </a:extLst>
          </p:cNvPr>
          <p:cNvPicPr>
            <a:picLocks noChangeAspect="1"/>
          </p:cNvPicPr>
          <p:nvPr/>
        </p:nvPicPr>
        <p:blipFill>
          <a:blip r:embed="rId3"/>
          <a:stretch>
            <a:fillRect/>
          </a:stretch>
        </p:blipFill>
        <p:spPr>
          <a:xfrm>
            <a:off x="1244532" y="2214385"/>
            <a:ext cx="3540828" cy="3540828"/>
          </a:xfrm>
          <a:prstGeom prst="rect">
            <a:avLst/>
          </a:prstGeom>
        </p:spPr>
      </p:pic>
    </p:spTree>
    <p:extLst>
      <p:ext uri="{BB962C8B-B14F-4D97-AF65-F5344CB8AC3E}">
        <p14:creationId xmlns:p14="http://schemas.microsoft.com/office/powerpoint/2010/main" val="24499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3">
            <a:extLst>
              <a:ext uri="{FF2B5EF4-FFF2-40B4-BE49-F238E27FC236}">
                <a16:creationId xmlns:a16="http://schemas.microsoft.com/office/drawing/2014/main" id="{E8CA46A0-AEF1-4EC8-BACF-42B54FC43AAD}"/>
              </a:ext>
            </a:extLst>
          </p:cNvPr>
          <p:cNvSpPr txBox="1">
            <a:spLocks/>
          </p:cNvSpPr>
          <p:nvPr/>
        </p:nvSpPr>
        <p:spPr>
          <a:xfrm>
            <a:off x="3982064" y="2750480"/>
            <a:ext cx="5906654" cy="1081450"/>
          </a:xfrm>
          <a:prstGeom prst="rect">
            <a:avLst/>
          </a:prstGeom>
        </p:spPr>
        <p:txBody>
          <a:bodyPr wrap="square">
            <a:sp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lang="zh-CN" altLang="en-US" sz="1200" kern="1200" dirty="0">
                <a:solidFill>
                  <a:schemeClr val="bg1"/>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5400">
                <a:solidFill>
                  <a:schemeClr val="accent1"/>
                </a:solidFill>
              </a:rPr>
              <a:t>系統架構</a:t>
            </a:r>
            <a:endParaRPr lang="zh-TW" sz="5400">
              <a:solidFill>
                <a:schemeClr val="accent1"/>
              </a:solidFill>
            </a:endParaRPr>
          </a:p>
        </p:txBody>
      </p:sp>
      <p:sp>
        <p:nvSpPr>
          <p:cNvPr id="6" name="文字版面配置區 4">
            <a:extLst>
              <a:ext uri="{FF2B5EF4-FFF2-40B4-BE49-F238E27FC236}">
                <a16:creationId xmlns:a16="http://schemas.microsoft.com/office/drawing/2014/main" id="{F8CA3128-B823-4581-B45A-0D3764825C7B}"/>
              </a:ext>
            </a:extLst>
          </p:cNvPr>
          <p:cNvSpPr txBox="1">
            <a:spLocks/>
          </p:cNvSpPr>
          <p:nvPr/>
        </p:nvSpPr>
        <p:spPr>
          <a:xfrm>
            <a:off x="2639645" y="2289393"/>
            <a:ext cx="1591492" cy="2003625"/>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3800"/>
              <a:t>2</a:t>
            </a:r>
            <a:endParaRPr lang="zh-TW" altLang="en-US" sz="13800"/>
          </a:p>
        </p:txBody>
      </p:sp>
    </p:spTree>
    <p:extLst>
      <p:ext uri="{BB962C8B-B14F-4D97-AF65-F5344CB8AC3E}">
        <p14:creationId xmlns:p14="http://schemas.microsoft.com/office/powerpoint/2010/main" val="416296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30116" y="2771741"/>
            <a:ext cx="2257929" cy="1335920"/>
            <a:chOff x="5330116" y="2771741"/>
            <a:chExt cx="2257929" cy="1335920"/>
          </a:xfrm>
          <a:solidFill>
            <a:schemeClr val="accent2"/>
          </a:solidFill>
        </p:grpSpPr>
        <p:sp>
          <p:nvSpPr>
            <p:cNvPr id="6" name="直角三角形 5"/>
            <p:cNvSpPr/>
            <p:nvPr/>
          </p:nvSpPr>
          <p:spPr>
            <a:xfrm rot="1800000">
              <a:off x="5343050" y="277174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 name="矩形 7"/>
            <p:cNvSpPr>
              <a:spLocks noChangeArrowheads="1"/>
            </p:cNvSpPr>
            <p:nvPr/>
          </p:nvSpPr>
          <p:spPr bwMode="auto">
            <a:xfrm rot="1800000">
              <a:off x="5330116" y="3237416"/>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感知層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3" name="组合 2"/>
          <p:cNvGrpSpPr/>
          <p:nvPr/>
        </p:nvGrpSpPr>
        <p:grpSpPr>
          <a:xfrm>
            <a:off x="5343007" y="4897980"/>
            <a:ext cx="2244995" cy="1486491"/>
            <a:chOff x="5343007" y="4897980"/>
            <a:chExt cx="2244995" cy="1486491"/>
          </a:xfrm>
          <a:solidFill>
            <a:schemeClr val="accent1"/>
          </a:solidFill>
        </p:grpSpPr>
        <p:sp>
          <p:nvSpPr>
            <p:cNvPr id="5" name="直角三角形 4"/>
            <p:cNvSpPr/>
            <p:nvPr/>
          </p:nvSpPr>
          <p:spPr>
            <a:xfrm rot="8990440">
              <a:off x="5343007" y="5048551"/>
              <a:ext cx="2244995"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 name="矩形 7"/>
            <p:cNvSpPr>
              <a:spLocks noChangeArrowheads="1"/>
            </p:cNvSpPr>
            <p:nvPr/>
          </p:nvSpPr>
          <p:spPr bwMode="auto">
            <a:xfrm rot="19800000" flipH="1">
              <a:off x="6328408" y="4897980"/>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網路層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grpSp>
        <p:nvGrpSpPr>
          <p:cNvPr id="7" name="组合 6"/>
          <p:cNvGrpSpPr/>
          <p:nvPr/>
        </p:nvGrpSpPr>
        <p:grpSpPr>
          <a:xfrm>
            <a:off x="3823494" y="3454296"/>
            <a:ext cx="1335962" cy="2244994"/>
            <a:chOff x="3823494" y="3454296"/>
            <a:chExt cx="1335962" cy="2244994"/>
          </a:xfrm>
          <a:solidFill>
            <a:schemeClr val="accent3"/>
          </a:solidFill>
        </p:grpSpPr>
        <p:sp>
          <p:nvSpPr>
            <p:cNvPr id="4" name="直角三角形 3"/>
            <p:cNvSpPr/>
            <p:nvPr/>
          </p:nvSpPr>
          <p:spPr>
            <a:xfrm rot="16200000">
              <a:off x="3368957" y="3908833"/>
              <a:ext cx="2244994" cy="13359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2" name="矩形 7"/>
            <p:cNvSpPr>
              <a:spLocks noChangeArrowheads="1"/>
            </p:cNvSpPr>
            <p:nvPr/>
          </p:nvSpPr>
          <p:spPr bwMode="auto">
            <a:xfrm flipH="1">
              <a:off x="4205349" y="5036549"/>
              <a:ext cx="954107" cy="400110"/>
            </a:xfrm>
            <a:prstGeom prst="rect">
              <a:avLst/>
            </a:prstGeom>
            <a:noFill/>
            <a:ln w="9525">
              <a:noFill/>
              <a:miter lim="800000"/>
              <a:headEnd/>
              <a:tailEnd/>
            </a:ln>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2000" b="1" i="0" u="none" strike="noStrike" kern="0" cap="none" spc="0" normalizeH="0" baseline="0" noProof="0" dirty="0">
                  <a:ln>
                    <a:noFill/>
                  </a:ln>
                  <a:solidFill>
                    <a:schemeClr val="bg1"/>
                  </a:solidFill>
                  <a:effectLst/>
                  <a:uLnTx/>
                  <a:uFillTx/>
                  <a:cs typeface="+mn-ea"/>
                  <a:sym typeface="+mn-lt"/>
                </a:rPr>
                <a:t>應用層</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grpSp>
      <p:sp>
        <p:nvSpPr>
          <p:cNvPr id="13" name="矩形 7"/>
          <p:cNvSpPr>
            <a:spLocks noChangeArrowheads="1"/>
          </p:cNvSpPr>
          <p:nvPr/>
        </p:nvSpPr>
        <p:spPr bwMode="auto">
          <a:xfrm rot="3600000">
            <a:off x="5749580" y="293647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2"/>
                </a:solidFill>
                <a:effectLst/>
                <a:uLnTx/>
                <a:uFillTx/>
                <a:cs typeface="+mn-ea"/>
                <a:sym typeface="+mn-lt"/>
              </a:rPr>
              <a:t>負責蒐集各項數據</a:t>
            </a:r>
            <a:endParaRPr kumimoji="0" lang="zh-CN" altLang="en-US" sz="1200" b="1" i="0" u="none" strike="noStrike" kern="0" cap="none" spc="0" normalizeH="0" baseline="0" noProof="0">
              <a:ln>
                <a:noFill/>
              </a:ln>
              <a:solidFill>
                <a:schemeClr val="accent2"/>
              </a:solidFill>
              <a:effectLst/>
              <a:uLnTx/>
              <a:uFillTx/>
              <a:cs typeface="+mn-ea"/>
              <a:sym typeface="+mn-lt"/>
            </a:endParaRPr>
          </a:p>
        </p:txBody>
      </p:sp>
      <p:sp>
        <p:nvSpPr>
          <p:cNvPr id="14" name="矩形 7"/>
          <p:cNvSpPr>
            <a:spLocks noChangeArrowheads="1"/>
          </p:cNvSpPr>
          <p:nvPr/>
        </p:nvSpPr>
        <p:spPr bwMode="auto">
          <a:xfrm>
            <a:off x="5800355" y="5736681"/>
            <a:ext cx="17235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1"/>
                </a:solidFill>
                <a:effectLst/>
                <a:uLnTx/>
                <a:uFillTx/>
                <a:cs typeface="+mn-ea"/>
                <a:sym typeface="+mn-lt"/>
              </a:rPr>
              <a:t>感知層與應用層的橋樑</a:t>
            </a:r>
            <a:endParaRPr kumimoji="0" lang="zh-CN" altLang="en-US" sz="1200" b="1" i="0" u="none" strike="noStrike" kern="0" cap="none" spc="0" normalizeH="0" baseline="0" noProof="0">
              <a:ln>
                <a:noFill/>
              </a:ln>
              <a:solidFill>
                <a:schemeClr val="accent1"/>
              </a:solidFill>
              <a:effectLst/>
              <a:uLnTx/>
              <a:uFillTx/>
              <a:cs typeface="+mn-ea"/>
              <a:sym typeface="+mn-lt"/>
            </a:endParaRPr>
          </a:p>
        </p:txBody>
      </p:sp>
      <p:sp>
        <p:nvSpPr>
          <p:cNvPr id="15" name="矩形 7"/>
          <p:cNvSpPr>
            <a:spLocks noChangeArrowheads="1"/>
          </p:cNvSpPr>
          <p:nvPr/>
        </p:nvSpPr>
        <p:spPr bwMode="auto">
          <a:xfrm rot="18050583">
            <a:off x="3060682" y="4645529"/>
            <a:ext cx="21852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TW" altLang="en-US" sz="1200" b="1" i="0" u="none" strike="noStrike" kern="0" cap="none" spc="0" normalizeH="0" baseline="0" noProof="0">
                <a:ln>
                  <a:noFill/>
                </a:ln>
                <a:solidFill>
                  <a:schemeClr val="accent3"/>
                </a:solidFill>
                <a:effectLst/>
                <a:uLnTx/>
                <a:uFillTx/>
                <a:cs typeface="+mn-ea"/>
                <a:sym typeface="+mn-lt"/>
              </a:rPr>
              <a:t>將數據轉換成給使用者的介面</a:t>
            </a:r>
            <a:endParaRPr kumimoji="0" lang="zh-CN" altLang="en-US" sz="1200" b="1" i="0" u="none" strike="noStrike" kern="0" cap="none" spc="0" normalizeH="0" baseline="0" noProof="0">
              <a:ln>
                <a:noFill/>
              </a:ln>
              <a:solidFill>
                <a:schemeClr val="accent3"/>
              </a:solidFill>
              <a:effectLst/>
              <a:uLnTx/>
              <a:uFillTx/>
              <a:cs typeface="+mn-ea"/>
              <a:sym typeface="+mn-lt"/>
            </a:endParaRPr>
          </a:p>
        </p:txBody>
      </p:sp>
      <p:sp>
        <p:nvSpPr>
          <p:cNvPr id="18" name="TextBox 18"/>
          <p:cNvSpPr txBox="1"/>
          <p:nvPr/>
        </p:nvSpPr>
        <p:spPr>
          <a:xfrm>
            <a:off x="6642391" y="2459118"/>
            <a:ext cx="3500209"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負責蒐集氨氣、</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、溫濕度、衛生紙使用狀況等數據資料，並透過</a:t>
            </a:r>
            <a:r>
              <a:rPr lang="en-US" altLang="zh-TW" sz="1400" kern="0">
                <a:solidFill>
                  <a:schemeClr val="bg1">
                    <a:lumMod val="50000"/>
                  </a:schemeClr>
                </a:solidFill>
                <a:cs typeface="+mn-ea"/>
                <a:sym typeface="+mn-lt"/>
              </a:rPr>
              <a:t>WIFI</a:t>
            </a:r>
            <a:r>
              <a:rPr lang="zh-TW" altLang="en-US" sz="1400" kern="0">
                <a:solidFill>
                  <a:schemeClr val="bg1">
                    <a:lumMod val="50000"/>
                  </a:schemeClr>
                </a:solidFill>
                <a:cs typeface="+mn-ea"/>
                <a:sym typeface="+mn-lt"/>
              </a:rPr>
              <a:t>模組上傳至雲端資料庫。</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19" name="文本框 18"/>
          <p:cNvSpPr txBox="1"/>
          <p:nvPr/>
        </p:nvSpPr>
        <p:spPr>
          <a:xfrm>
            <a:off x="6642391" y="1961427"/>
            <a:ext cx="31415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1600" b="1" kern="0">
                <a:solidFill>
                  <a:schemeClr val="accent2"/>
                </a:solidFill>
                <a:cs typeface="+mn-ea"/>
                <a:sym typeface="+mn-lt"/>
              </a:rPr>
              <a:t>臭味密探盒</a:t>
            </a:r>
            <a:endParaRPr kumimoji="0" lang="zh-CN" altLang="en-US" sz="1600" b="1" i="0" u="none" strike="noStrike" kern="0" cap="none" spc="0" normalizeH="0" baseline="0" noProof="0">
              <a:ln>
                <a:noFill/>
              </a:ln>
              <a:solidFill>
                <a:schemeClr val="accent2"/>
              </a:solidFill>
              <a:effectLst/>
              <a:uLnTx/>
              <a:uFillTx/>
              <a:cs typeface="+mn-ea"/>
              <a:sym typeface="+mn-lt"/>
            </a:endParaRPr>
          </a:p>
        </p:txBody>
      </p:sp>
      <p:sp>
        <p:nvSpPr>
          <p:cNvPr id="20" name="TextBox 18"/>
          <p:cNvSpPr txBox="1"/>
          <p:nvPr/>
        </p:nvSpPr>
        <p:spPr>
          <a:xfrm>
            <a:off x="7771639" y="5158051"/>
            <a:ext cx="3505961"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將以上收集到的資料做簡單的分析，當氨氣指數過高、</a:t>
            </a:r>
            <a:r>
              <a:rPr lang="en-US" altLang="zh-TW" sz="1400" kern="0">
                <a:solidFill>
                  <a:schemeClr val="bg1">
                    <a:lumMod val="50000"/>
                  </a:schemeClr>
                </a:solidFill>
                <a:cs typeface="+mn-ea"/>
                <a:sym typeface="+mn-lt"/>
              </a:rPr>
              <a:t>PM2.5</a:t>
            </a:r>
            <a:r>
              <a:rPr lang="zh-TW" altLang="en-US" sz="1400" kern="0">
                <a:solidFill>
                  <a:schemeClr val="bg1">
                    <a:lumMod val="50000"/>
                  </a:schemeClr>
                </a:solidFill>
                <a:cs typeface="+mn-ea"/>
                <a:sym typeface="+mn-lt"/>
              </a:rPr>
              <a:t>數值故高、衛生紙將使用殆盡，等狀況即通知手機端發出警告。</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1" name="文本框 20"/>
          <p:cNvSpPr txBox="1"/>
          <p:nvPr/>
        </p:nvSpPr>
        <p:spPr>
          <a:xfrm>
            <a:off x="7771639" y="4660360"/>
            <a:ext cx="314159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a:ln>
                  <a:noFill/>
                </a:ln>
                <a:solidFill>
                  <a:schemeClr val="accent1"/>
                </a:solidFill>
                <a:effectLst/>
                <a:uLnTx/>
                <a:uFillTx/>
                <a:cs typeface="+mn-ea"/>
                <a:sym typeface="+mn-lt"/>
              </a:rPr>
              <a:t>Thing Speak</a:t>
            </a:r>
            <a:r>
              <a:rPr kumimoji="0" lang="zh-TW" altLang="en-US" sz="1600" b="1" i="0" u="none" strike="noStrike" kern="0" cap="none" spc="0" normalizeH="0" baseline="0" noProof="0">
                <a:ln>
                  <a:noFill/>
                </a:ln>
                <a:solidFill>
                  <a:schemeClr val="accent1"/>
                </a:solidFill>
                <a:effectLst/>
                <a:uLnTx/>
                <a:uFillTx/>
                <a:cs typeface="+mn-ea"/>
                <a:sym typeface="+mn-lt"/>
              </a:rPr>
              <a:t> </a:t>
            </a:r>
            <a:endParaRPr kumimoji="0" lang="en-US" altLang="zh-TW" sz="1600" b="1" i="0" u="none" strike="noStrike" kern="0" cap="none" spc="0" normalizeH="0" baseline="0" noProof="0">
              <a:ln>
                <a:noFill/>
              </a:ln>
              <a:solidFill>
                <a:schemeClr val="accent1"/>
              </a:solidFill>
              <a:effectLst/>
              <a:uLnTx/>
              <a:uFillTx/>
              <a:cs typeface="+mn-ea"/>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1"/>
                </a:solidFill>
                <a:effectLst/>
                <a:uLnTx/>
                <a:uFillTx/>
                <a:cs typeface="+mn-ea"/>
                <a:sym typeface="+mn-lt"/>
              </a:rPr>
              <a:t>網頁資料庫</a:t>
            </a:r>
            <a:endParaRPr kumimoji="0" lang="zh-CN" altLang="en-US" sz="1600" b="1" i="0" u="none" strike="noStrike" kern="0" cap="none" spc="0" normalizeH="0" baseline="0" noProof="0">
              <a:ln>
                <a:noFill/>
              </a:ln>
              <a:solidFill>
                <a:schemeClr val="accent1"/>
              </a:solidFill>
              <a:effectLst/>
              <a:uLnTx/>
              <a:uFillTx/>
              <a:cs typeface="+mn-ea"/>
              <a:sym typeface="+mn-lt"/>
            </a:endParaRPr>
          </a:p>
        </p:txBody>
      </p:sp>
      <p:sp>
        <p:nvSpPr>
          <p:cNvPr id="22" name="TextBox 18"/>
          <p:cNvSpPr txBox="1"/>
          <p:nvPr/>
        </p:nvSpPr>
        <p:spPr>
          <a:xfrm>
            <a:off x="1001339" y="3560170"/>
            <a:ext cx="3394774" cy="908903"/>
          </a:xfrm>
          <a:prstGeom prst="rect">
            <a:avLst/>
          </a:prstGeom>
          <a:noFill/>
        </p:spPr>
        <p:txBody>
          <a:bodyPr wrap="square" rtlCol="0">
            <a:spAutoFit/>
          </a:bodyPr>
          <a:lstStyle/>
          <a:p>
            <a:pPr lvl="0" algn="just" defTabSz="914400">
              <a:lnSpc>
                <a:spcPct val="130000"/>
              </a:lnSpc>
              <a:defRPr/>
            </a:pPr>
            <a:r>
              <a:rPr lang="zh-TW" altLang="en-US" sz="1400" kern="0">
                <a:solidFill>
                  <a:schemeClr val="bg1">
                    <a:lumMod val="50000"/>
                  </a:schemeClr>
                </a:solidFill>
                <a:cs typeface="+mn-ea"/>
                <a:sym typeface="+mn-lt"/>
              </a:rPr>
              <a:t>手機應用端發出通知，提醒清潔人員前去打掃。我們使用兩個版本，一個為</a:t>
            </a:r>
            <a:r>
              <a:rPr lang="en-US" altLang="zh-TW" sz="1400" kern="0">
                <a:solidFill>
                  <a:schemeClr val="bg1">
                    <a:lumMod val="50000"/>
                  </a:schemeClr>
                </a:solidFill>
                <a:cs typeface="+mn-ea"/>
                <a:sym typeface="+mn-lt"/>
              </a:rPr>
              <a:t>APP</a:t>
            </a:r>
            <a:r>
              <a:rPr lang="zh-TW" altLang="en-US" sz="1400" kern="0">
                <a:solidFill>
                  <a:schemeClr val="bg1">
                    <a:lumMod val="50000"/>
                  </a:schemeClr>
                </a:solidFill>
                <a:cs typeface="+mn-ea"/>
                <a:sym typeface="+mn-lt"/>
              </a:rPr>
              <a:t>版本與</a:t>
            </a:r>
            <a:r>
              <a:rPr lang="en-US" altLang="zh-TW" sz="1400" kern="0">
                <a:solidFill>
                  <a:schemeClr val="bg1">
                    <a:lumMod val="50000"/>
                  </a:schemeClr>
                </a:solidFill>
                <a:cs typeface="+mn-ea"/>
                <a:sym typeface="+mn-lt"/>
              </a:rPr>
              <a:t>LINE</a:t>
            </a:r>
            <a:r>
              <a:rPr lang="zh-TW" altLang="en-US" sz="1400" kern="0">
                <a:solidFill>
                  <a:schemeClr val="bg1">
                    <a:lumMod val="50000"/>
                  </a:schemeClr>
                </a:solidFill>
                <a:cs typeface="+mn-ea"/>
                <a:sym typeface="+mn-lt"/>
              </a:rPr>
              <a:t>通知版本可因個人習慣做選擇。</a:t>
            </a:r>
            <a:endParaRPr kumimoji="0" lang="zh-CN" altLang="en-US" sz="1400" b="0" i="0" u="none" strike="noStrike" kern="0" cap="none" spc="0" normalizeH="0" baseline="0" noProof="0">
              <a:ln>
                <a:noFill/>
              </a:ln>
              <a:solidFill>
                <a:schemeClr val="bg1">
                  <a:lumMod val="50000"/>
                </a:schemeClr>
              </a:solidFill>
              <a:effectLst/>
              <a:uLnTx/>
              <a:uFillTx/>
              <a:cs typeface="+mn-ea"/>
              <a:sym typeface="+mn-lt"/>
            </a:endParaRPr>
          </a:p>
        </p:txBody>
      </p:sp>
      <p:sp>
        <p:nvSpPr>
          <p:cNvPr id="23" name="文本框 22"/>
          <p:cNvSpPr txBox="1"/>
          <p:nvPr/>
        </p:nvSpPr>
        <p:spPr>
          <a:xfrm>
            <a:off x="1254516" y="3053008"/>
            <a:ext cx="3141597"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a:ln>
                  <a:noFill/>
                </a:ln>
                <a:solidFill>
                  <a:schemeClr val="accent3"/>
                </a:solidFill>
                <a:effectLst/>
                <a:uLnTx/>
                <a:uFillTx/>
                <a:cs typeface="+mn-ea"/>
                <a:sym typeface="+mn-lt"/>
              </a:rPr>
              <a:t>應用</a:t>
            </a:r>
            <a:r>
              <a:rPr kumimoji="0" lang="en-US" altLang="zh-TW" sz="1600" b="1" i="0" u="none" strike="noStrike" kern="0" cap="none" spc="0" normalizeH="0" baseline="0" noProof="0">
                <a:ln>
                  <a:noFill/>
                </a:ln>
                <a:solidFill>
                  <a:schemeClr val="accent3"/>
                </a:solidFill>
                <a:effectLst/>
                <a:uLnTx/>
                <a:uFillTx/>
                <a:cs typeface="+mn-ea"/>
                <a:sym typeface="+mn-lt"/>
              </a:rPr>
              <a:t>APP</a:t>
            </a:r>
          </a:p>
          <a:p>
            <a:pPr marL="0" marR="0" lvl="0" indent="0" algn="r" defTabSz="914400" eaLnBrk="1" fontAlgn="auto" latinLnBrk="0" hangingPunct="1">
              <a:lnSpc>
                <a:spcPct val="100000"/>
              </a:lnSpc>
              <a:spcBef>
                <a:spcPts val="0"/>
              </a:spcBef>
              <a:spcAft>
                <a:spcPts val="0"/>
              </a:spcAft>
              <a:buClrTx/>
              <a:buSzTx/>
              <a:buFontTx/>
              <a:buNone/>
              <a:tabLst/>
              <a:defRPr/>
            </a:pPr>
            <a:r>
              <a:rPr lang="en-US" altLang="zh-TW" sz="1600" b="1" kern="0">
                <a:solidFill>
                  <a:schemeClr val="accent3"/>
                </a:solidFill>
                <a:cs typeface="+mn-ea"/>
                <a:sym typeface="+mn-lt"/>
              </a:rPr>
              <a:t>IFTTT</a:t>
            </a:r>
            <a:r>
              <a:rPr lang="zh-TW" altLang="en-US" sz="1600" b="1" kern="0">
                <a:solidFill>
                  <a:schemeClr val="accent3"/>
                </a:solidFill>
                <a:cs typeface="+mn-ea"/>
                <a:sym typeface="+mn-lt"/>
              </a:rPr>
              <a:t> </a:t>
            </a:r>
            <a:r>
              <a:rPr lang="en-US" altLang="zh-TW" sz="1600" b="1" kern="0">
                <a:solidFill>
                  <a:schemeClr val="accent3"/>
                </a:solidFill>
                <a:cs typeface="+mn-ea"/>
                <a:sym typeface="+mn-lt"/>
              </a:rPr>
              <a:t>LINE</a:t>
            </a:r>
            <a:r>
              <a:rPr lang="zh-TW" altLang="en-US" sz="1600" b="1" kern="0">
                <a:solidFill>
                  <a:schemeClr val="accent3"/>
                </a:solidFill>
                <a:cs typeface="+mn-ea"/>
                <a:sym typeface="+mn-lt"/>
              </a:rPr>
              <a:t>通知器</a:t>
            </a:r>
            <a:endParaRPr kumimoji="0" lang="zh-CN" altLang="en-US" sz="1600" b="1" i="0" u="none" strike="noStrike" kern="0" cap="none" spc="0" normalizeH="0" baseline="0" noProof="0">
              <a:ln>
                <a:noFill/>
              </a:ln>
              <a:solidFill>
                <a:schemeClr val="accent3"/>
              </a:solidFill>
              <a:effectLst/>
              <a:uLnTx/>
              <a:uFillTx/>
              <a:cs typeface="+mn-ea"/>
              <a:sym typeface="+mn-lt"/>
            </a:endParaRPr>
          </a:p>
        </p:txBody>
      </p:sp>
      <p:sp>
        <p:nvSpPr>
          <p:cNvPr id="8" name="文本占位符 7"/>
          <p:cNvSpPr>
            <a:spLocks noGrp="1"/>
          </p:cNvSpPr>
          <p:nvPr>
            <p:ph type="body" sz="quarter" idx="13"/>
          </p:nvPr>
        </p:nvSpPr>
        <p:spPr>
          <a:xfrm>
            <a:off x="4236370" y="341365"/>
            <a:ext cx="3141597" cy="420552"/>
          </a:xfrm>
        </p:spPr>
        <p:txBody>
          <a:bodyPr/>
          <a:lstStyle/>
          <a:p>
            <a:r>
              <a:rPr lang="en-US" altLang="zh-CN"/>
              <a:t>IOT</a:t>
            </a:r>
            <a:r>
              <a:rPr lang="zh-TW" altLang="en-US"/>
              <a:t>物聯網的三層架構</a:t>
            </a:r>
            <a:endParaRPr lang="zh-CN" altLang="en-US"/>
          </a:p>
        </p:txBody>
      </p:sp>
    </p:spTree>
    <p:extLst>
      <p:ext uri="{BB962C8B-B14F-4D97-AF65-F5344CB8AC3E}">
        <p14:creationId xmlns:p14="http://schemas.microsoft.com/office/powerpoint/2010/main" val="10837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2"/>
                                        </p:tgtEl>
                                      </p:cBhvr>
                                    </p:animEffect>
                                    <p:animScale>
                                      <p:cBhvr>
                                        <p:cTn id="32" dur="250" autoRev="1" fill="hold"/>
                                        <p:tgtEl>
                                          <p:spTgt spid="2"/>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3"/>
                                        </p:tgtEl>
                                      </p:cBhvr>
                                    </p:animEffect>
                                    <p:animScale>
                                      <p:cBhvr>
                                        <p:cTn id="35" dur="250" autoRev="1" fill="hold"/>
                                        <p:tgtEl>
                                          <p:spTgt spid="13"/>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18"/>
                                        </p:tgtEl>
                                      </p:cBhvr>
                                    </p:animEffect>
                                    <p:animScale>
                                      <p:cBhvr>
                                        <p:cTn id="38" dur="250" autoRev="1" fill="hold"/>
                                        <p:tgtEl>
                                          <p:spTgt spid="18"/>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19"/>
                                        </p:tgtEl>
                                      </p:cBhvr>
                                    </p:animEffect>
                                    <p:animScale>
                                      <p:cBhvr>
                                        <p:cTn id="4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P spid="22" grpId="0"/>
      <p:bldP spid="23" grpId="0"/>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000000"/>
      </a:dk2>
      <a:lt2>
        <a:srgbClr val="FFFFFF"/>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1964</Words>
  <Application>Microsoft Office PowerPoint</Application>
  <PresentationFormat>寬螢幕</PresentationFormat>
  <Paragraphs>208</Paragraphs>
  <Slides>36</Slides>
  <Notes>18</Notes>
  <HiddenSlides>0</HiddenSlides>
  <MMClips>0</MMClips>
  <ScaleCrop>false</ScaleCrop>
  <HeadingPairs>
    <vt:vector size="4" baseType="variant">
      <vt:variant>
        <vt:lpstr>佈景主題</vt:lpstr>
      </vt:variant>
      <vt:variant>
        <vt:i4>2</vt:i4>
      </vt:variant>
      <vt:variant>
        <vt:lpstr>投影片標題</vt:lpstr>
      </vt:variant>
      <vt:variant>
        <vt:i4>36</vt:i4>
      </vt:variant>
    </vt:vector>
  </HeadingPairs>
  <TitlesOfParts>
    <vt:vector size="38" baseType="lpstr">
      <vt:lpstr>Office 主题</vt:lpstr>
      <vt:lpstr>OfficePLUS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李碩太</dc:creator>
  <cp:lastModifiedBy>李碩太</cp:lastModifiedBy>
  <cp:revision>2</cp:revision>
  <dcterms:created xsi:type="dcterms:W3CDTF">2018-12-13T04:03:22Z</dcterms:created>
  <dcterms:modified xsi:type="dcterms:W3CDTF">2018-12-20T23:52:08Z</dcterms:modified>
</cp:coreProperties>
</file>